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303" r:id="rId3"/>
    <p:sldId id="300" r:id="rId4"/>
    <p:sldId id="295" r:id="rId5"/>
    <p:sldId id="299" r:id="rId6"/>
    <p:sldId id="306" r:id="rId7"/>
    <p:sldId id="305" r:id="rId8"/>
    <p:sldId id="297" r:id="rId9"/>
    <p:sldId id="302" r:id="rId10"/>
    <p:sldId id="304" r:id="rId11"/>
    <p:sldId id="298" r:id="rId12"/>
    <p:sldId id="257" r:id="rId13"/>
    <p:sldId id="258" r:id="rId14"/>
    <p:sldId id="259" r:id="rId15"/>
    <p:sldId id="260" r:id="rId16"/>
    <p:sldId id="261" r:id="rId17"/>
    <p:sldId id="262" r:id="rId18"/>
    <p:sldId id="263" r:id="rId19"/>
    <p:sldId id="264" r:id="rId20"/>
    <p:sldId id="265" r:id="rId21"/>
    <p:sldId id="266" r:id="rId22"/>
    <p:sldId id="269" r:id="rId23"/>
    <p:sldId id="270" r:id="rId24"/>
    <p:sldId id="272" r:id="rId25"/>
    <p:sldId id="273" r:id="rId26"/>
    <p:sldId id="274" r:id="rId27"/>
    <p:sldId id="276" r:id="rId28"/>
    <p:sldId id="279" r:id="rId29"/>
    <p:sldId id="281" r:id="rId30"/>
    <p:sldId id="288" r:id="rId31"/>
    <p:sldId id="283" r:id="rId32"/>
    <p:sldId id="289" r:id="rId33"/>
    <p:sldId id="290"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S" lastIdx="1" clrIdx="0">
    <p:extLst>
      <p:ext uri="{19B8F6BF-5375-455C-9EA6-DF929625EA0E}">
        <p15:presenceInfo xmlns:p15="http://schemas.microsoft.com/office/powerpoint/2012/main" userId="Sarah" providerId="None"/>
      </p:ext>
    </p:extLst>
  </p:cmAuthor>
  <p:cmAuthor id="2" name="Beamer, Sarah E" initials="BSE" lastIdx="1" clrIdx="1">
    <p:extLst>
      <p:ext uri="{19B8F6BF-5375-455C-9EA6-DF929625EA0E}">
        <p15:presenceInfo xmlns:p15="http://schemas.microsoft.com/office/powerpoint/2012/main" userId="Beamer, Sarah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050" autoAdjust="0"/>
  </p:normalViewPr>
  <p:slideViewPr>
    <p:cSldViewPr snapToGrid="0">
      <p:cViewPr varScale="1">
        <p:scale>
          <a:sx n="123" d="100"/>
          <a:sy n="123" d="100"/>
        </p:scale>
        <p:origin x="114" y="11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3T10:06:52.470" idx="1">
    <p:pos x="7761" y="1935"/>
    <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08FE404-E078-4632-8592-B937103C502B}" type="datetimeFigureOut">
              <a:rPr lang="en-US" smtClean="0"/>
              <a:t>3/9/2021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C0145F8-2040-4875-B441-CF6F4B720DC1}" type="slidenum">
              <a:rPr lang="en-US" smtClean="0"/>
              <a:t>‹#›</a:t>
            </a:fld>
            <a:endParaRPr lang="en-US"/>
          </a:p>
        </p:txBody>
      </p:sp>
    </p:spTree>
    <p:extLst>
      <p:ext uri="{BB962C8B-B14F-4D97-AF65-F5344CB8AC3E}">
        <p14:creationId xmlns:p14="http://schemas.microsoft.com/office/powerpoint/2010/main" val="144756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page provides </a:t>
            </a:r>
          </a:p>
        </p:txBody>
      </p:sp>
      <p:sp>
        <p:nvSpPr>
          <p:cNvPr id="4" name="Slide Number Placeholder 3"/>
          <p:cNvSpPr>
            <a:spLocks noGrp="1"/>
          </p:cNvSpPr>
          <p:nvPr>
            <p:ph type="sldNum" sz="quarter" idx="5"/>
          </p:nvPr>
        </p:nvSpPr>
        <p:spPr/>
        <p:txBody>
          <a:bodyPr/>
          <a:lstStyle/>
          <a:p>
            <a:fld id="{CC0145F8-2040-4875-B441-CF6F4B720DC1}" type="slidenum">
              <a:rPr lang="en-US" smtClean="0"/>
              <a:t>12</a:t>
            </a:fld>
            <a:endParaRPr lang="en-US"/>
          </a:p>
        </p:txBody>
      </p:sp>
    </p:spTree>
    <p:extLst>
      <p:ext uri="{BB962C8B-B14F-4D97-AF65-F5344CB8AC3E}">
        <p14:creationId xmlns:p14="http://schemas.microsoft.com/office/powerpoint/2010/main" val="36618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0145F8-2040-4875-B441-CF6F4B720DC1}" type="slidenum">
              <a:rPr lang="en-US" smtClean="0"/>
              <a:t>13</a:t>
            </a:fld>
            <a:endParaRPr lang="en-US"/>
          </a:p>
        </p:txBody>
      </p:sp>
    </p:spTree>
    <p:extLst>
      <p:ext uri="{BB962C8B-B14F-4D97-AF65-F5344CB8AC3E}">
        <p14:creationId xmlns:p14="http://schemas.microsoft.com/office/powerpoint/2010/main" val="189838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60BB6E-96DA-419F-873E-73FF28611C3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396714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0BB6E-96DA-419F-873E-73FF28611C3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12062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0BB6E-96DA-419F-873E-73FF28611C3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8E7DB0-0981-46F8-8C72-2029D932F4E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2897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C60BB6E-96DA-419F-873E-73FF28611C3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420924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C60BB6E-96DA-419F-873E-73FF28611C3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8E7DB0-0981-46F8-8C72-2029D932F4E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752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C60BB6E-96DA-419F-873E-73FF28611C3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3877678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0BB6E-96DA-419F-873E-73FF28611C3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1989573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0BB6E-96DA-419F-873E-73FF28611C3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256433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0BB6E-96DA-419F-873E-73FF28611C3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409655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0BB6E-96DA-419F-873E-73FF28611C3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208605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60BB6E-96DA-419F-873E-73FF28611C3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241285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60BB6E-96DA-419F-873E-73FF28611C3E}"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202449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60BB6E-96DA-419F-873E-73FF28611C3E}"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335541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0BB6E-96DA-419F-873E-73FF28611C3E}"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47988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0BB6E-96DA-419F-873E-73FF28611C3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198164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0BB6E-96DA-419F-873E-73FF28611C3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8E7DB0-0981-46F8-8C72-2029D932F4E8}" type="slidenum">
              <a:rPr lang="en-US" smtClean="0"/>
              <a:t>‹#›</a:t>
            </a:fld>
            <a:endParaRPr lang="en-US"/>
          </a:p>
        </p:txBody>
      </p:sp>
    </p:spTree>
    <p:extLst>
      <p:ext uri="{BB962C8B-B14F-4D97-AF65-F5344CB8AC3E}">
        <p14:creationId xmlns:p14="http://schemas.microsoft.com/office/powerpoint/2010/main" val="9836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C60BB6E-96DA-419F-873E-73FF28611C3E}" type="datetimeFigureOut">
              <a:rPr lang="en-US" smtClean="0"/>
              <a:t>3/9/2021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A8E7DB0-0981-46F8-8C72-2029D932F4E8}" type="slidenum">
              <a:rPr lang="en-US" smtClean="0"/>
              <a:t>‹#›</a:t>
            </a:fld>
            <a:endParaRPr lang="en-US"/>
          </a:p>
        </p:txBody>
      </p:sp>
    </p:spTree>
    <p:extLst>
      <p:ext uri="{BB962C8B-B14F-4D97-AF65-F5344CB8AC3E}">
        <p14:creationId xmlns:p14="http://schemas.microsoft.com/office/powerpoint/2010/main" val="7600046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hphaishereforyou.org/" TargetMode="External"/><Relationship Id="rId2" Type="http://schemas.openxmlformats.org/officeDocument/2006/relationships/hyperlink" Target="http://www.hpha.hawaii.gov/" TargetMode="External"/><Relationship Id="rId1" Type="http://schemas.openxmlformats.org/officeDocument/2006/relationships/slideLayout" Target="../slideLayouts/slideLayout7.xml"/><Relationship Id="rId4" Type="http://schemas.openxmlformats.org/officeDocument/2006/relationships/hyperlink" Target="mailto:Hpha.s8waitlist@Hawaii.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hpha.myhousing.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uduser.gov/portal/datasets/il/il2020/2020summary.od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35E4-74F9-4082-AED0-FCEA169E9FA6}"/>
              </a:ext>
            </a:extLst>
          </p:cNvPr>
          <p:cNvSpPr>
            <a:spLocks noGrp="1"/>
          </p:cNvSpPr>
          <p:nvPr>
            <p:ph type="ctrTitle"/>
          </p:nvPr>
        </p:nvSpPr>
        <p:spPr>
          <a:xfrm>
            <a:off x="2355743" y="2514600"/>
            <a:ext cx="9148870" cy="2262781"/>
          </a:xfrm>
        </p:spPr>
        <p:txBody>
          <a:bodyPr>
            <a:normAutofit fontScale="90000"/>
          </a:bodyPr>
          <a:lstStyle/>
          <a:p>
            <a:r>
              <a:rPr lang="en-US" dirty="0"/>
              <a:t>HPHA</a:t>
            </a:r>
            <a:br>
              <a:rPr lang="en-US" dirty="0"/>
            </a:br>
            <a:r>
              <a:rPr lang="en-US" dirty="0"/>
              <a:t>Waitlist opening</a:t>
            </a:r>
            <a:br>
              <a:rPr lang="en-US" dirty="0"/>
            </a:br>
            <a:r>
              <a:rPr lang="en-US" dirty="0"/>
              <a:t>HCV – March 22-26</a:t>
            </a:r>
            <a:r>
              <a:rPr lang="en-US" baseline="30000" dirty="0"/>
              <a:t>th</a:t>
            </a:r>
            <a:r>
              <a:rPr lang="en-US" dirty="0"/>
              <a:t> </a:t>
            </a:r>
            <a:br>
              <a:rPr lang="en-US" dirty="0"/>
            </a:br>
            <a:r>
              <a:rPr lang="en-US" dirty="0"/>
              <a:t>Project-Based – March 29-31</a:t>
            </a:r>
            <a:r>
              <a:rPr lang="en-US" baseline="30000" dirty="0"/>
              <a:t>st</a:t>
            </a:r>
            <a:endParaRPr lang="en-US" dirty="0"/>
          </a:p>
        </p:txBody>
      </p:sp>
      <p:sp>
        <p:nvSpPr>
          <p:cNvPr id="3" name="Subtitle 2">
            <a:extLst>
              <a:ext uri="{FF2B5EF4-FFF2-40B4-BE49-F238E27FC236}">
                <a16:creationId xmlns:a16="http://schemas.microsoft.com/office/drawing/2014/main" id="{0E40E903-DDD4-4601-B586-A95C45D89C73}"/>
              </a:ext>
            </a:extLst>
          </p:cNvPr>
          <p:cNvSpPr>
            <a:spLocks noGrp="1"/>
          </p:cNvSpPr>
          <p:nvPr>
            <p:ph type="subTitle" idx="1"/>
          </p:nvPr>
        </p:nvSpPr>
        <p:spPr/>
        <p:txBody>
          <a:bodyPr>
            <a:normAutofit/>
          </a:bodyPr>
          <a:lstStyle/>
          <a:p>
            <a:r>
              <a:rPr lang="en-US" sz="3500" u="sng" dirty="0">
                <a:solidFill>
                  <a:schemeClr val="accent6">
                    <a:lumMod val="50000"/>
                  </a:schemeClr>
                </a:solidFill>
              </a:rPr>
              <a:t>Important Information</a:t>
            </a:r>
          </a:p>
        </p:txBody>
      </p:sp>
    </p:spTree>
    <p:extLst>
      <p:ext uri="{BB962C8B-B14F-4D97-AF65-F5344CB8AC3E}">
        <p14:creationId xmlns:p14="http://schemas.microsoft.com/office/powerpoint/2010/main" val="188346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B1F9-B302-4B47-9440-46554F991261}"/>
              </a:ext>
            </a:extLst>
          </p:cNvPr>
          <p:cNvSpPr>
            <a:spLocks noGrp="1"/>
          </p:cNvSpPr>
          <p:nvPr>
            <p:ph type="title"/>
          </p:nvPr>
        </p:nvSpPr>
        <p:spPr/>
        <p:txBody>
          <a:bodyPr/>
          <a:lstStyle/>
          <a:p>
            <a:r>
              <a:rPr lang="en-US" dirty="0"/>
              <a:t>Applying for the waitlist</a:t>
            </a:r>
          </a:p>
        </p:txBody>
      </p:sp>
    </p:spTree>
    <p:extLst>
      <p:ext uri="{BB962C8B-B14F-4D97-AF65-F5344CB8AC3E}">
        <p14:creationId xmlns:p14="http://schemas.microsoft.com/office/powerpoint/2010/main" val="149497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FED2425-CD63-4155-AAB9-0DCC869771D5}"/>
              </a:ext>
            </a:extLst>
          </p:cNvPr>
          <p:cNvGraphicFramePr>
            <a:graphicFrameLocks noGrp="1"/>
          </p:cNvGraphicFramePr>
          <p:nvPr>
            <p:extLst>
              <p:ext uri="{D42A27DB-BD31-4B8C-83A1-F6EECF244321}">
                <p14:modId xmlns:p14="http://schemas.microsoft.com/office/powerpoint/2010/main" val="2511608614"/>
              </p:ext>
            </p:extLst>
          </p:nvPr>
        </p:nvGraphicFramePr>
        <p:xfrm>
          <a:off x="1895667" y="991149"/>
          <a:ext cx="7441178" cy="4054989"/>
        </p:xfrm>
        <a:graphic>
          <a:graphicData uri="http://schemas.openxmlformats.org/drawingml/2006/table">
            <a:tbl>
              <a:tblPr firstRow="1" firstCol="1" bandRow="1">
                <a:tableStyleId>{5C22544A-7EE6-4342-B048-85BDC9FD1C3A}</a:tableStyleId>
              </a:tblPr>
              <a:tblGrid>
                <a:gridCol w="2165935">
                  <a:extLst>
                    <a:ext uri="{9D8B030D-6E8A-4147-A177-3AD203B41FA5}">
                      <a16:colId xmlns:a16="http://schemas.microsoft.com/office/drawing/2014/main" val="3522651731"/>
                    </a:ext>
                  </a:extLst>
                </a:gridCol>
                <a:gridCol w="2225827">
                  <a:extLst>
                    <a:ext uri="{9D8B030D-6E8A-4147-A177-3AD203B41FA5}">
                      <a16:colId xmlns:a16="http://schemas.microsoft.com/office/drawing/2014/main" val="2028055268"/>
                    </a:ext>
                  </a:extLst>
                </a:gridCol>
                <a:gridCol w="3049416">
                  <a:extLst>
                    <a:ext uri="{9D8B030D-6E8A-4147-A177-3AD203B41FA5}">
                      <a16:colId xmlns:a16="http://schemas.microsoft.com/office/drawing/2014/main" val="3668430162"/>
                    </a:ext>
                  </a:extLst>
                </a:gridCol>
              </a:tblGrid>
              <a:tr h="387047">
                <a:tc gridSpan="3">
                  <a:txBody>
                    <a:bodyPr/>
                    <a:lstStyle/>
                    <a:p>
                      <a:pPr marL="0" marR="161925">
                        <a:lnSpc>
                          <a:spcPts val="1420"/>
                        </a:lnSpc>
                        <a:spcBef>
                          <a:spcPts val="0"/>
                        </a:spcBef>
                        <a:spcAft>
                          <a:spcPts val="0"/>
                        </a:spcAft>
                      </a:pPr>
                      <a:endParaRPr lang="en-US" sz="1800" kern="1200" dirty="0">
                        <a:effectLst/>
                        <a:latin typeface="Century Schoolbook" panose="02040604050505020304" pitchFamily="18" charset="0"/>
                      </a:endParaRPr>
                    </a:p>
                    <a:p>
                      <a:pPr marL="0" marR="161925">
                        <a:lnSpc>
                          <a:spcPts val="1420"/>
                        </a:lnSpc>
                        <a:spcBef>
                          <a:spcPts val="0"/>
                        </a:spcBef>
                        <a:spcAft>
                          <a:spcPts val="0"/>
                        </a:spcAft>
                      </a:pPr>
                      <a:r>
                        <a:rPr lang="en-US" sz="1800" kern="1200" dirty="0">
                          <a:effectLst/>
                          <a:latin typeface="Century Schoolbook" panose="02040604050505020304" pitchFamily="18" charset="0"/>
                        </a:rPr>
                        <a:t>HCV Interpreter Schedule</a:t>
                      </a:r>
                      <a:endParaRPr lang="en-US" sz="1800" kern="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219075" algn="just">
                        <a:lnSpc>
                          <a:spcPts val="1420"/>
                        </a:lnSpc>
                        <a:spcBef>
                          <a:spcPts val="0"/>
                        </a:spcBef>
                        <a:spcAft>
                          <a:spcPts val="0"/>
                        </a:spcAft>
                      </a:pPr>
                      <a:endParaRPr lang="en-US" sz="1200" kern="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161925">
                        <a:lnSpc>
                          <a:spcPts val="1420"/>
                        </a:lnSpc>
                        <a:spcBef>
                          <a:spcPts val="0"/>
                        </a:spcBef>
                        <a:spcAft>
                          <a:spcPts val="0"/>
                        </a:spcAft>
                      </a:pPr>
                      <a:endParaRPr lang="en-US" sz="1800" kern="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63013"/>
                  </a:ext>
                </a:extLst>
              </a:tr>
              <a:tr h="246617">
                <a:tc>
                  <a:txBody>
                    <a:bodyPr/>
                    <a:lstStyle/>
                    <a:p>
                      <a:pPr marL="0" marR="161925">
                        <a:lnSpc>
                          <a:spcPts val="1420"/>
                        </a:lnSpc>
                        <a:spcBef>
                          <a:spcPts val="0"/>
                        </a:spcBef>
                        <a:spcAft>
                          <a:spcPts val="0"/>
                        </a:spcAft>
                      </a:pPr>
                      <a:endParaRPr lang="en-US" sz="1600" kern="1200" dirty="0">
                        <a:effectLst/>
                      </a:endParaRPr>
                    </a:p>
                    <a:p>
                      <a:pPr marL="0" marR="161925">
                        <a:lnSpc>
                          <a:spcPts val="1420"/>
                        </a:lnSpc>
                        <a:spcBef>
                          <a:spcPts val="0"/>
                        </a:spcBef>
                        <a:spcAft>
                          <a:spcPts val="0"/>
                        </a:spcAft>
                      </a:pPr>
                      <a:r>
                        <a:rPr lang="en-US" sz="1600" kern="1200" dirty="0">
                          <a:effectLst/>
                        </a:rPr>
                        <a:t>Monday   3/22</a:t>
                      </a:r>
                      <a:endParaRPr lang="en-US" sz="1600" kern="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219075" algn="just">
                        <a:lnSpc>
                          <a:spcPts val="1420"/>
                        </a:lnSpc>
                        <a:spcBef>
                          <a:spcPts val="0"/>
                        </a:spcBef>
                        <a:spcAft>
                          <a:spcPts val="0"/>
                        </a:spcAft>
                      </a:pPr>
                      <a:endParaRPr lang="en-US" sz="1600" b="1" kern="1200" dirty="0">
                        <a:solidFill>
                          <a:schemeClr val="bg1"/>
                        </a:solidFill>
                        <a:effectLst/>
                      </a:endParaRPr>
                    </a:p>
                    <a:p>
                      <a:pPr marL="0" marR="219075" algn="just">
                        <a:lnSpc>
                          <a:spcPts val="1420"/>
                        </a:lnSpc>
                        <a:spcBef>
                          <a:spcPts val="0"/>
                        </a:spcBef>
                        <a:spcAft>
                          <a:spcPts val="0"/>
                        </a:spcAft>
                      </a:pPr>
                      <a:r>
                        <a:rPr lang="en-US" sz="1600" b="1" kern="1200" dirty="0">
                          <a:solidFill>
                            <a:schemeClr val="bg1"/>
                          </a:solidFill>
                          <a:effectLst/>
                        </a:rPr>
                        <a:t>9 am – 11 am</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571500" algn="just">
                        <a:lnSpc>
                          <a:spcPts val="1420"/>
                        </a:lnSpc>
                        <a:spcBef>
                          <a:spcPts val="0"/>
                        </a:spcBef>
                        <a:spcAft>
                          <a:spcPts val="0"/>
                        </a:spcAft>
                      </a:pPr>
                      <a:endParaRPr lang="en-US" sz="1600" b="1" kern="1200" dirty="0">
                        <a:solidFill>
                          <a:schemeClr val="bg1"/>
                        </a:solidFill>
                        <a:effectLst/>
                      </a:endParaRPr>
                    </a:p>
                    <a:p>
                      <a:pPr marL="0" marR="571500" algn="just">
                        <a:lnSpc>
                          <a:spcPts val="1420"/>
                        </a:lnSpc>
                        <a:spcBef>
                          <a:spcPts val="0"/>
                        </a:spcBef>
                        <a:spcAft>
                          <a:spcPts val="0"/>
                        </a:spcAft>
                      </a:pPr>
                      <a:r>
                        <a:rPr lang="en-US" sz="1600" b="1" kern="1200" dirty="0">
                          <a:solidFill>
                            <a:schemeClr val="bg1"/>
                          </a:solidFill>
                          <a:effectLst/>
                        </a:rPr>
                        <a:t>Marshallese</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81176116"/>
                  </a:ext>
                </a:extLst>
              </a:tr>
              <a:tr h="629657">
                <a:tc>
                  <a:txBody>
                    <a:bodyPr/>
                    <a:lstStyle/>
                    <a:p>
                      <a:pPr marL="0" marR="571500" algn="just">
                        <a:lnSpc>
                          <a:spcPts val="1420"/>
                        </a:lnSpc>
                        <a:spcBef>
                          <a:spcPts val="0"/>
                        </a:spcBef>
                        <a:spcAft>
                          <a:spcPts val="0"/>
                        </a:spcAft>
                      </a:pPr>
                      <a:endParaRPr lang="en-US" sz="1600" kern="1200" dirty="0">
                        <a:effectLst/>
                      </a:endParaRPr>
                    </a:p>
                    <a:p>
                      <a:pPr marL="0" marR="571500" algn="just">
                        <a:lnSpc>
                          <a:spcPts val="1420"/>
                        </a:lnSpc>
                        <a:spcBef>
                          <a:spcPts val="0"/>
                        </a:spcBef>
                        <a:spcAft>
                          <a:spcPts val="0"/>
                        </a:spcAft>
                      </a:pPr>
                      <a:r>
                        <a:rPr lang="en-US" sz="1600" kern="1200" dirty="0">
                          <a:effectLst/>
                        </a:rPr>
                        <a:t>Monday   3/22</a:t>
                      </a:r>
                      <a:endParaRPr lang="en-US" sz="1600" kern="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219075" algn="just">
                        <a:lnSpc>
                          <a:spcPts val="1420"/>
                        </a:lnSpc>
                        <a:spcBef>
                          <a:spcPts val="0"/>
                        </a:spcBef>
                        <a:spcAft>
                          <a:spcPts val="0"/>
                        </a:spcAft>
                      </a:pPr>
                      <a:endParaRPr lang="en-US" sz="1600" b="1" kern="1200" dirty="0">
                        <a:solidFill>
                          <a:schemeClr val="bg1"/>
                        </a:solidFill>
                        <a:effectLst/>
                      </a:endParaRPr>
                    </a:p>
                    <a:p>
                      <a:pPr marL="0" marR="219075" algn="just">
                        <a:lnSpc>
                          <a:spcPts val="1420"/>
                        </a:lnSpc>
                        <a:spcBef>
                          <a:spcPts val="0"/>
                        </a:spcBef>
                        <a:spcAft>
                          <a:spcPts val="0"/>
                        </a:spcAft>
                      </a:pPr>
                      <a:r>
                        <a:rPr lang="en-US" sz="1600" b="1" kern="1200" dirty="0">
                          <a:solidFill>
                            <a:schemeClr val="bg1"/>
                          </a:solidFill>
                          <a:effectLst/>
                        </a:rPr>
                        <a:t>1 pm – 3 pm</a:t>
                      </a:r>
                    </a:p>
                    <a:p>
                      <a:pPr marL="0" marR="571500">
                        <a:lnSpc>
                          <a:spcPts val="1420"/>
                        </a:lnSpc>
                        <a:spcBef>
                          <a:spcPts val="0"/>
                        </a:spcBef>
                        <a:spcAft>
                          <a:spcPts val="0"/>
                        </a:spcAft>
                      </a:pPr>
                      <a:r>
                        <a:rPr lang="en-US" sz="1600" b="1" kern="1200" dirty="0">
                          <a:solidFill>
                            <a:schemeClr val="bg1"/>
                          </a:solidFill>
                          <a:effectLst/>
                        </a:rPr>
                        <a:t>3 pm – 4:30 pm</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505460" algn="just">
                        <a:lnSpc>
                          <a:spcPts val="1420"/>
                        </a:lnSpc>
                        <a:spcBef>
                          <a:spcPts val="0"/>
                        </a:spcBef>
                        <a:spcAft>
                          <a:spcPts val="0"/>
                        </a:spcAft>
                      </a:pPr>
                      <a:endParaRPr lang="en-US" sz="1600" b="1" kern="1200" dirty="0">
                        <a:solidFill>
                          <a:schemeClr val="bg1"/>
                        </a:solidFill>
                        <a:effectLst/>
                      </a:endParaRPr>
                    </a:p>
                    <a:p>
                      <a:pPr marL="0" marR="505460" algn="just">
                        <a:lnSpc>
                          <a:spcPts val="1420"/>
                        </a:lnSpc>
                        <a:spcBef>
                          <a:spcPts val="0"/>
                        </a:spcBef>
                        <a:spcAft>
                          <a:spcPts val="0"/>
                        </a:spcAft>
                      </a:pPr>
                      <a:r>
                        <a:rPr lang="en-US" sz="1600" b="1" kern="1200" dirty="0">
                          <a:solidFill>
                            <a:schemeClr val="bg1"/>
                          </a:solidFill>
                          <a:effectLst/>
                        </a:rPr>
                        <a:t>Cantonese/Mandarin</a:t>
                      </a:r>
                    </a:p>
                    <a:p>
                      <a:pPr marL="0" marR="571500" algn="just">
                        <a:lnSpc>
                          <a:spcPts val="1420"/>
                        </a:lnSpc>
                        <a:spcBef>
                          <a:spcPts val="0"/>
                        </a:spcBef>
                        <a:spcAft>
                          <a:spcPts val="0"/>
                        </a:spcAft>
                      </a:pPr>
                      <a:r>
                        <a:rPr lang="en-US" sz="1600" b="1" kern="1200" dirty="0">
                          <a:solidFill>
                            <a:schemeClr val="bg1"/>
                          </a:solidFill>
                          <a:effectLst/>
                        </a:rPr>
                        <a:t>Vietnamese</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4072093322"/>
                  </a:ext>
                </a:extLst>
              </a:tr>
              <a:tr h="355284">
                <a:tc>
                  <a:txBody>
                    <a:bodyPr/>
                    <a:lstStyle/>
                    <a:p>
                      <a:pPr marL="0" marR="161925" algn="just">
                        <a:lnSpc>
                          <a:spcPts val="1420"/>
                        </a:lnSpc>
                        <a:spcBef>
                          <a:spcPts val="0"/>
                        </a:spcBef>
                        <a:spcAft>
                          <a:spcPts val="0"/>
                        </a:spcAft>
                      </a:pPr>
                      <a:endParaRPr lang="en-US" sz="1600" kern="1200" dirty="0">
                        <a:effectLst/>
                      </a:endParaRPr>
                    </a:p>
                    <a:p>
                      <a:pPr marL="0" marR="161925" algn="just">
                        <a:lnSpc>
                          <a:spcPts val="1420"/>
                        </a:lnSpc>
                        <a:spcBef>
                          <a:spcPts val="0"/>
                        </a:spcBef>
                        <a:spcAft>
                          <a:spcPts val="0"/>
                        </a:spcAft>
                      </a:pPr>
                      <a:r>
                        <a:rPr lang="en-US" sz="1600" kern="1200" dirty="0">
                          <a:effectLst/>
                        </a:rPr>
                        <a:t>Tuesday    3/23</a:t>
                      </a:r>
                      <a:endParaRPr lang="en-US" sz="1600" kern="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219075" algn="just">
                        <a:lnSpc>
                          <a:spcPts val="1420"/>
                        </a:lnSpc>
                        <a:spcBef>
                          <a:spcPts val="0"/>
                        </a:spcBef>
                        <a:spcAft>
                          <a:spcPts val="0"/>
                        </a:spcAft>
                      </a:pPr>
                      <a:endParaRPr lang="en-US" sz="1600" b="1" kern="1200" dirty="0">
                        <a:solidFill>
                          <a:schemeClr val="bg1"/>
                        </a:solidFill>
                        <a:effectLst/>
                      </a:endParaRPr>
                    </a:p>
                    <a:p>
                      <a:pPr marL="0" marR="219075" algn="just">
                        <a:lnSpc>
                          <a:spcPts val="1420"/>
                        </a:lnSpc>
                        <a:spcBef>
                          <a:spcPts val="0"/>
                        </a:spcBef>
                        <a:spcAft>
                          <a:spcPts val="0"/>
                        </a:spcAft>
                      </a:pPr>
                      <a:r>
                        <a:rPr lang="en-US" sz="1600" b="1" kern="1200" dirty="0">
                          <a:solidFill>
                            <a:schemeClr val="bg1"/>
                          </a:solidFill>
                          <a:effectLst/>
                        </a:rPr>
                        <a:t>9 am – 11 am</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248285" algn="just">
                        <a:lnSpc>
                          <a:spcPts val="1420"/>
                        </a:lnSpc>
                        <a:spcBef>
                          <a:spcPts val="0"/>
                        </a:spcBef>
                        <a:spcAft>
                          <a:spcPts val="0"/>
                        </a:spcAft>
                        <a:tabLst>
                          <a:tab pos="334010" algn="l"/>
                        </a:tabLst>
                      </a:pPr>
                      <a:endParaRPr lang="en-US" sz="1600" b="1">
                        <a:solidFill>
                          <a:schemeClr val="bg1"/>
                        </a:solidFill>
                        <a:effectLst/>
                      </a:endParaRPr>
                    </a:p>
                    <a:p>
                      <a:pPr marL="0" marR="248285" algn="just">
                        <a:lnSpc>
                          <a:spcPts val="1420"/>
                        </a:lnSpc>
                        <a:spcBef>
                          <a:spcPts val="0"/>
                        </a:spcBef>
                        <a:spcAft>
                          <a:spcPts val="0"/>
                        </a:spcAft>
                        <a:tabLst>
                          <a:tab pos="334010" algn="l"/>
                        </a:tabLst>
                      </a:pPr>
                      <a:r>
                        <a:rPr lang="en-US" sz="1600" b="1">
                          <a:solidFill>
                            <a:schemeClr val="bg1"/>
                          </a:solidFill>
                          <a:effectLst/>
                        </a:rPr>
                        <a:t>Chuukese   </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36107136"/>
                  </a:ext>
                </a:extLst>
              </a:tr>
              <a:tr h="189071">
                <a:tc>
                  <a:txBody>
                    <a:bodyPr/>
                    <a:lstStyle/>
                    <a:p>
                      <a:pPr marL="0" marR="161925" algn="just">
                        <a:lnSpc>
                          <a:spcPts val="1420"/>
                        </a:lnSpc>
                        <a:spcBef>
                          <a:spcPts val="0"/>
                        </a:spcBef>
                        <a:spcAft>
                          <a:spcPts val="0"/>
                        </a:spcAft>
                      </a:pPr>
                      <a:endParaRPr lang="en-US" sz="1600" b="1" kern="1200" dirty="0">
                        <a:solidFill>
                          <a:schemeClr val="bg1"/>
                        </a:solidFill>
                        <a:effectLst/>
                      </a:endParaRPr>
                    </a:p>
                    <a:p>
                      <a:pPr marL="0" marR="161925" algn="just">
                        <a:lnSpc>
                          <a:spcPts val="1420"/>
                        </a:lnSpc>
                        <a:spcBef>
                          <a:spcPts val="0"/>
                        </a:spcBef>
                        <a:spcAft>
                          <a:spcPts val="0"/>
                        </a:spcAft>
                      </a:pPr>
                      <a:r>
                        <a:rPr lang="en-US" sz="1600" b="1" kern="1200" dirty="0">
                          <a:solidFill>
                            <a:schemeClr val="bg1"/>
                          </a:solidFill>
                          <a:effectLst/>
                        </a:rPr>
                        <a:t>Tuesday    3/23</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219075" algn="just">
                        <a:lnSpc>
                          <a:spcPts val="1420"/>
                        </a:lnSpc>
                        <a:spcBef>
                          <a:spcPts val="0"/>
                        </a:spcBef>
                        <a:spcAft>
                          <a:spcPts val="0"/>
                        </a:spcAft>
                      </a:pPr>
                      <a:endParaRPr lang="en-US" sz="1600" b="1" kern="1200" dirty="0">
                        <a:solidFill>
                          <a:schemeClr val="bg1"/>
                        </a:solidFill>
                        <a:effectLst/>
                      </a:endParaRPr>
                    </a:p>
                    <a:p>
                      <a:pPr marL="0" marR="219075" algn="just">
                        <a:lnSpc>
                          <a:spcPts val="1420"/>
                        </a:lnSpc>
                        <a:spcBef>
                          <a:spcPts val="0"/>
                        </a:spcBef>
                        <a:spcAft>
                          <a:spcPts val="0"/>
                        </a:spcAft>
                      </a:pPr>
                      <a:r>
                        <a:rPr lang="en-US" sz="1600" b="1" kern="1200" dirty="0">
                          <a:solidFill>
                            <a:schemeClr val="bg1"/>
                          </a:solidFill>
                          <a:effectLst/>
                        </a:rPr>
                        <a:t>1 pm – 3pm</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248285" algn="just">
                        <a:lnSpc>
                          <a:spcPts val="1420"/>
                        </a:lnSpc>
                        <a:spcBef>
                          <a:spcPts val="0"/>
                        </a:spcBef>
                        <a:spcAft>
                          <a:spcPts val="0"/>
                        </a:spcAft>
                        <a:tabLst>
                          <a:tab pos="334010" algn="l"/>
                        </a:tabLst>
                      </a:pPr>
                      <a:endParaRPr lang="en-US" sz="1600" b="1" dirty="0">
                        <a:solidFill>
                          <a:schemeClr val="bg1"/>
                        </a:solidFill>
                        <a:effectLst/>
                      </a:endParaRPr>
                    </a:p>
                    <a:p>
                      <a:pPr marL="0" marR="248285" algn="just">
                        <a:lnSpc>
                          <a:spcPts val="1420"/>
                        </a:lnSpc>
                        <a:spcBef>
                          <a:spcPts val="0"/>
                        </a:spcBef>
                        <a:spcAft>
                          <a:spcPts val="0"/>
                        </a:spcAft>
                        <a:tabLst>
                          <a:tab pos="334010" algn="l"/>
                        </a:tabLst>
                      </a:pPr>
                      <a:r>
                        <a:rPr lang="en-US" sz="1600" b="1" dirty="0">
                          <a:solidFill>
                            <a:schemeClr val="bg1"/>
                          </a:solidFill>
                          <a:effectLst/>
                        </a:rPr>
                        <a:t>Korean</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601346391"/>
                  </a:ext>
                </a:extLst>
              </a:tr>
              <a:tr h="180058">
                <a:tc gridSpan="3">
                  <a:txBody>
                    <a:bodyPr/>
                    <a:lstStyle/>
                    <a:p>
                      <a:pPr marL="0" marR="161925" algn="just">
                        <a:lnSpc>
                          <a:spcPts val="1420"/>
                        </a:lnSpc>
                        <a:spcBef>
                          <a:spcPts val="0"/>
                        </a:spcBef>
                        <a:spcAft>
                          <a:spcPts val="0"/>
                        </a:spcAft>
                      </a:pP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161925" algn="just">
                        <a:lnSpc>
                          <a:spcPts val="1420"/>
                        </a:lnSpc>
                        <a:spcBef>
                          <a:spcPts val="0"/>
                        </a:spcBef>
                        <a:spcAft>
                          <a:spcPts val="0"/>
                        </a:spcAft>
                      </a:pPr>
                      <a:r>
                        <a:rPr lang="en-US" sz="18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rPr>
                        <a:t>Palolo Project-Base Interpreter Schedule</a:t>
                      </a:r>
                    </a:p>
                  </a:txBody>
                  <a:tcPr marL="68580" marR="68580" marT="0" marB="0">
                    <a:solidFill>
                      <a:schemeClr val="accent1"/>
                    </a:solidFill>
                  </a:tcPr>
                </a:tc>
                <a:tc hMerge="1">
                  <a:txBody>
                    <a:bodyPr/>
                    <a:lstStyle/>
                    <a:p>
                      <a:pPr marL="0" marR="219075" algn="just">
                        <a:lnSpc>
                          <a:spcPts val="1420"/>
                        </a:lnSpc>
                        <a:spcBef>
                          <a:spcPts val="0"/>
                        </a:spcBef>
                        <a:spcAft>
                          <a:spcPts val="0"/>
                        </a:spcAft>
                      </a:pP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hMerge="1">
                  <a:txBody>
                    <a:bodyPr/>
                    <a:lstStyle/>
                    <a:p>
                      <a:pPr marL="0" marR="161925" algn="just">
                        <a:lnSpc>
                          <a:spcPts val="1420"/>
                        </a:lnSpc>
                        <a:spcBef>
                          <a:spcPts val="0"/>
                        </a:spcBef>
                        <a:spcAft>
                          <a:spcPts val="0"/>
                        </a:spcAft>
                      </a:pP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895176780"/>
                  </a:ext>
                </a:extLst>
              </a:tr>
              <a:tr h="249048">
                <a:tc>
                  <a:txBody>
                    <a:bodyPr/>
                    <a:lstStyle/>
                    <a:p>
                      <a:pPr marL="0" marR="161925">
                        <a:lnSpc>
                          <a:spcPts val="1420"/>
                        </a:lnSpc>
                        <a:spcBef>
                          <a:spcPts val="0"/>
                        </a:spcBef>
                        <a:spcAft>
                          <a:spcPts val="0"/>
                        </a:spcAft>
                      </a:pPr>
                      <a:endParaRPr lang="en-US" sz="1600" kern="1200" dirty="0">
                        <a:effectLst/>
                      </a:endParaRPr>
                    </a:p>
                    <a:p>
                      <a:pPr marL="0" marR="161925">
                        <a:lnSpc>
                          <a:spcPts val="1420"/>
                        </a:lnSpc>
                        <a:spcBef>
                          <a:spcPts val="0"/>
                        </a:spcBef>
                        <a:spcAft>
                          <a:spcPts val="0"/>
                        </a:spcAft>
                      </a:pPr>
                      <a:r>
                        <a:rPr lang="en-US" sz="1600" kern="1200" dirty="0">
                          <a:effectLst/>
                        </a:rPr>
                        <a:t>Monday   3/29</a:t>
                      </a:r>
                      <a:endParaRPr lang="en-US" sz="1600" kern="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219075" algn="just">
                        <a:lnSpc>
                          <a:spcPts val="1420"/>
                        </a:lnSpc>
                        <a:spcBef>
                          <a:spcPts val="0"/>
                        </a:spcBef>
                        <a:spcAft>
                          <a:spcPts val="0"/>
                        </a:spcAft>
                      </a:pPr>
                      <a:endParaRPr lang="en-US" sz="1600" b="1" kern="1200" dirty="0">
                        <a:solidFill>
                          <a:schemeClr val="bg1"/>
                        </a:solidFill>
                        <a:effectLst/>
                      </a:endParaRPr>
                    </a:p>
                    <a:p>
                      <a:pPr marL="0" marR="219075" algn="just">
                        <a:lnSpc>
                          <a:spcPts val="1420"/>
                        </a:lnSpc>
                        <a:spcBef>
                          <a:spcPts val="0"/>
                        </a:spcBef>
                        <a:spcAft>
                          <a:spcPts val="0"/>
                        </a:spcAft>
                      </a:pPr>
                      <a:r>
                        <a:rPr lang="en-US" sz="1600" b="1" kern="1200" dirty="0">
                          <a:solidFill>
                            <a:schemeClr val="bg1"/>
                          </a:solidFill>
                          <a:effectLst/>
                        </a:rPr>
                        <a:t>9 am – 11 am</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571500" algn="just">
                        <a:lnSpc>
                          <a:spcPts val="1420"/>
                        </a:lnSpc>
                        <a:spcBef>
                          <a:spcPts val="0"/>
                        </a:spcBef>
                        <a:spcAft>
                          <a:spcPts val="0"/>
                        </a:spcAft>
                      </a:pPr>
                      <a:endParaRPr lang="en-US" sz="1600" b="1" kern="1200" dirty="0">
                        <a:solidFill>
                          <a:schemeClr val="bg1"/>
                        </a:solidFill>
                        <a:effectLst/>
                      </a:endParaRPr>
                    </a:p>
                    <a:p>
                      <a:pPr marL="0" marR="571500" algn="just">
                        <a:lnSpc>
                          <a:spcPts val="1420"/>
                        </a:lnSpc>
                        <a:spcBef>
                          <a:spcPts val="0"/>
                        </a:spcBef>
                        <a:spcAft>
                          <a:spcPts val="0"/>
                        </a:spcAft>
                      </a:pPr>
                      <a:r>
                        <a:rPr lang="en-US" sz="1600" b="1" kern="1200" dirty="0">
                          <a:solidFill>
                            <a:schemeClr val="bg1"/>
                          </a:solidFill>
                          <a:effectLst/>
                        </a:rPr>
                        <a:t>Marshallese</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316688611"/>
                  </a:ext>
                </a:extLst>
              </a:tr>
              <a:tr h="249048">
                <a:tc>
                  <a:txBody>
                    <a:bodyPr/>
                    <a:lstStyle/>
                    <a:p>
                      <a:pPr marL="0" marR="571500" algn="just">
                        <a:lnSpc>
                          <a:spcPts val="1420"/>
                        </a:lnSpc>
                        <a:spcBef>
                          <a:spcPts val="0"/>
                        </a:spcBef>
                        <a:spcAft>
                          <a:spcPts val="0"/>
                        </a:spcAft>
                      </a:pPr>
                      <a:endParaRPr lang="en-US" sz="1600" kern="1200" dirty="0">
                        <a:effectLst/>
                      </a:endParaRPr>
                    </a:p>
                    <a:p>
                      <a:pPr marL="0" marR="571500" algn="just">
                        <a:lnSpc>
                          <a:spcPts val="1420"/>
                        </a:lnSpc>
                        <a:spcBef>
                          <a:spcPts val="0"/>
                        </a:spcBef>
                        <a:spcAft>
                          <a:spcPts val="0"/>
                        </a:spcAft>
                      </a:pPr>
                      <a:r>
                        <a:rPr lang="en-US" sz="1600" kern="1200" dirty="0">
                          <a:effectLst/>
                        </a:rPr>
                        <a:t>Monday   3/29</a:t>
                      </a:r>
                      <a:endParaRPr lang="en-US" sz="1600" kern="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219075" algn="just">
                        <a:lnSpc>
                          <a:spcPts val="1420"/>
                        </a:lnSpc>
                        <a:spcBef>
                          <a:spcPts val="0"/>
                        </a:spcBef>
                        <a:spcAft>
                          <a:spcPts val="0"/>
                        </a:spcAft>
                      </a:pPr>
                      <a:endParaRPr lang="en-US" sz="1600" b="1" kern="1200" dirty="0">
                        <a:solidFill>
                          <a:schemeClr val="bg1"/>
                        </a:solidFill>
                        <a:effectLst/>
                      </a:endParaRPr>
                    </a:p>
                    <a:p>
                      <a:pPr marL="0" marR="219075" algn="just">
                        <a:lnSpc>
                          <a:spcPts val="1420"/>
                        </a:lnSpc>
                        <a:spcBef>
                          <a:spcPts val="0"/>
                        </a:spcBef>
                        <a:spcAft>
                          <a:spcPts val="0"/>
                        </a:spcAft>
                      </a:pPr>
                      <a:r>
                        <a:rPr lang="en-US" sz="1600" b="1" kern="1200" dirty="0">
                          <a:solidFill>
                            <a:schemeClr val="bg1"/>
                          </a:solidFill>
                          <a:effectLst/>
                        </a:rPr>
                        <a:t>1 pm – 3 pm</a:t>
                      </a:r>
                    </a:p>
                    <a:p>
                      <a:pPr marL="0" marR="571500">
                        <a:lnSpc>
                          <a:spcPts val="1420"/>
                        </a:lnSpc>
                        <a:spcBef>
                          <a:spcPts val="0"/>
                        </a:spcBef>
                        <a:spcAft>
                          <a:spcPts val="0"/>
                        </a:spcAft>
                      </a:pPr>
                      <a:r>
                        <a:rPr lang="en-US" sz="1600" b="1" kern="1200" dirty="0">
                          <a:solidFill>
                            <a:schemeClr val="bg1"/>
                          </a:solidFill>
                          <a:effectLst/>
                        </a:rPr>
                        <a:t>3 pm – 4:30 pm</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505460" algn="just">
                        <a:lnSpc>
                          <a:spcPts val="1420"/>
                        </a:lnSpc>
                        <a:spcBef>
                          <a:spcPts val="0"/>
                        </a:spcBef>
                        <a:spcAft>
                          <a:spcPts val="0"/>
                        </a:spcAft>
                      </a:pPr>
                      <a:endParaRPr lang="en-US" sz="1600" b="1" kern="1200" dirty="0">
                        <a:solidFill>
                          <a:schemeClr val="bg1"/>
                        </a:solidFill>
                        <a:effectLst/>
                      </a:endParaRPr>
                    </a:p>
                    <a:p>
                      <a:pPr marL="0" marR="505460" algn="just">
                        <a:lnSpc>
                          <a:spcPts val="1420"/>
                        </a:lnSpc>
                        <a:spcBef>
                          <a:spcPts val="0"/>
                        </a:spcBef>
                        <a:spcAft>
                          <a:spcPts val="0"/>
                        </a:spcAft>
                      </a:pPr>
                      <a:r>
                        <a:rPr lang="en-US" sz="1600" b="1" kern="1200" dirty="0">
                          <a:solidFill>
                            <a:schemeClr val="bg1"/>
                          </a:solidFill>
                          <a:effectLst/>
                        </a:rPr>
                        <a:t>Cantonese/Mandarin</a:t>
                      </a:r>
                    </a:p>
                    <a:p>
                      <a:pPr marL="0" marR="571500" algn="just">
                        <a:lnSpc>
                          <a:spcPts val="1420"/>
                        </a:lnSpc>
                        <a:spcBef>
                          <a:spcPts val="0"/>
                        </a:spcBef>
                        <a:spcAft>
                          <a:spcPts val="0"/>
                        </a:spcAft>
                      </a:pPr>
                      <a:r>
                        <a:rPr lang="en-US" sz="1600" b="1" kern="1200" dirty="0">
                          <a:solidFill>
                            <a:schemeClr val="bg1"/>
                          </a:solidFill>
                          <a:effectLst/>
                        </a:rPr>
                        <a:t>Vietnamese</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877735260"/>
                  </a:ext>
                </a:extLst>
              </a:tr>
              <a:tr h="249048">
                <a:tc>
                  <a:txBody>
                    <a:bodyPr/>
                    <a:lstStyle/>
                    <a:p>
                      <a:pPr marL="0" marR="161925" algn="just">
                        <a:lnSpc>
                          <a:spcPts val="1420"/>
                        </a:lnSpc>
                        <a:spcBef>
                          <a:spcPts val="0"/>
                        </a:spcBef>
                        <a:spcAft>
                          <a:spcPts val="0"/>
                        </a:spcAft>
                      </a:pPr>
                      <a:endParaRPr lang="en-US" sz="1600" kern="1200" dirty="0">
                        <a:effectLst/>
                      </a:endParaRPr>
                    </a:p>
                    <a:p>
                      <a:pPr marL="0" marR="161925" algn="just">
                        <a:lnSpc>
                          <a:spcPts val="1420"/>
                        </a:lnSpc>
                        <a:spcBef>
                          <a:spcPts val="0"/>
                        </a:spcBef>
                        <a:spcAft>
                          <a:spcPts val="0"/>
                        </a:spcAft>
                      </a:pPr>
                      <a:r>
                        <a:rPr lang="en-US" sz="1600" kern="1200" dirty="0">
                          <a:effectLst/>
                        </a:rPr>
                        <a:t>Tuesday    3/30</a:t>
                      </a:r>
                      <a:endParaRPr lang="en-US" sz="1600" kern="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219075" algn="just">
                        <a:lnSpc>
                          <a:spcPts val="1420"/>
                        </a:lnSpc>
                        <a:spcBef>
                          <a:spcPts val="0"/>
                        </a:spcBef>
                        <a:spcAft>
                          <a:spcPts val="0"/>
                        </a:spcAft>
                      </a:pPr>
                      <a:endParaRPr lang="en-US" sz="1600" b="1" kern="1200" dirty="0">
                        <a:solidFill>
                          <a:schemeClr val="bg1"/>
                        </a:solidFill>
                        <a:effectLst/>
                      </a:endParaRPr>
                    </a:p>
                    <a:p>
                      <a:pPr marL="0" marR="219075" algn="just">
                        <a:lnSpc>
                          <a:spcPts val="1420"/>
                        </a:lnSpc>
                        <a:spcBef>
                          <a:spcPts val="0"/>
                        </a:spcBef>
                        <a:spcAft>
                          <a:spcPts val="0"/>
                        </a:spcAft>
                      </a:pPr>
                      <a:r>
                        <a:rPr lang="en-US" sz="1600" b="1" kern="1200" dirty="0">
                          <a:solidFill>
                            <a:schemeClr val="bg1"/>
                          </a:solidFill>
                          <a:effectLst/>
                        </a:rPr>
                        <a:t>9 am – 11 am</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248285" algn="just">
                        <a:lnSpc>
                          <a:spcPts val="1420"/>
                        </a:lnSpc>
                        <a:spcBef>
                          <a:spcPts val="0"/>
                        </a:spcBef>
                        <a:spcAft>
                          <a:spcPts val="0"/>
                        </a:spcAft>
                        <a:tabLst>
                          <a:tab pos="334010" algn="l"/>
                        </a:tabLst>
                      </a:pPr>
                      <a:endParaRPr lang="en-US" sz="1600" b="1">
                        <a:solidFill>
                          <a:schemeClr val="bg1"/>
                        </a:solidFill>
                        <a:effectLst/>
                      </a:endParaRPr>
                    </a:p>
                    <a:p>
                      <a:pPr marL="0" marR="248285" algn="just">
                        <a:lnSpc>
                          <a:spcPts val="1420"/>
                        </a:lnSpc>
                        <a:spcBef>
                          <a:spcPts val="0"/>
                        </a:spcBef>
                        <a:spcAft>
                          <a:spcPts val="0"/>
                        </a:spcAft>
                        <a:tabLst>
                          <a:tab pos="334010" algn="l"/>
                        </a:tabLst>
                      </a:pPr>
                      <a:r>
                        <a:rPr lang="en-US" sz="1600" b="1">
                          <a:solidFill>
                            <a:schemeClr val="bg1"/>
                          </a:solidFill>
                          <a:effectLst/>
                        </a:rPr>
                        <a:t>Chuukese   </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395843164"/>
                  </a:ext>
                </a:extLst>
              </a:tr>
              <a:tr h="249048">
                <a:tc>
                  <a:txBody>
                    <a:bodyPr/>
                    <a:lstStyle/>
                    <a:p>
                      <a:pPr marL="0" marR="161925" algn="just">
                        <a:lnSpc>
                          <a:spcPts val="1420"/>
                        </a:lnSpc>
                        <a:spcBef>
                          <a:spcPts val="0"/>
                        </a:spcBef>
                        <a:spcAft>
                          <a:spcPts val="0"/>
                        </a:spcAft>
                      </a:pPr>
                      <a:endParaRPr lang="en-US" sz="1600" b="1" kern="1200" dirty="0">
                        <a:solidFill>
                          <a:schemeClr val="bg1"/>
                        </a:solidFill>
                        <a:effectLst/>
                      </a:endParaRPr>
                    </a:p>
                    <a:p>
                      <a:pPr marL="0" marR="161925" algn="just">
                        <a:lnSpc>
                          <a:spcPts val="1420"/>
                        </a:lnSpc>
                        <a:spcBef>
                          <a:spcPts val="0"/>
                        </a:spcBef>
                        <a:spcAft>
                          <a:spcPts val="0"/>
                        </a:spcAft>
                      </a:pPr>
                      <a:r>
                        <a:rPr lang="en-US" sz="1600" b="1" kern="1200" dirty="0">
                          <a:solidFill>
                            <a:schemeClr val="bg1"/>
                          </a:solidFill>
                          <a:effectLst/>
                        </a:rPr>
                        <a:t>Tuesday    3/30</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219075" algn="just">
                        <a:lnSpc>
                          <a:spcPts val="1420"/>
                        </a:lnSpc>
                        <a:spcBef>
                          <a:spcPts val="0"/>
                        </a:spcBef>
                        <a:spcAft>
                          <a:spcPts val="0"/>
                        </a:spcAft>
                      </a:pPr>
                      <a:endParaRPr lang="en-US" sz="1600" b="1" kern="1200" dirty="0">
                        <a:solidFill>
                          <a:schemeClr val="bg1"/>
                        </a:solidFill>
                        <a:effectLst/>
                      </a:endParaRPr>
                    </a:p>
                    <a:p>
                      <a:pPr marL="0" marR="219075" algn="just">
                        <a:lnSpc>
                          <a:spcPts val="1420"/>
                        </a:lnSpc>
                        <a:spcBef>
                          <a:spcPts val="0"/>
                        </a:spcBef>
                        <a:spcAft>
                          <a:spcPts val="0"/>
                        </a:spcAft>
                      </a:pPr>
                      <a:r>
                        <a:rPr lang="en-US" sz="1600" b="1" kern="1200" dirty="0">
                          <a:solidFill>
                            <a:schemeClr val="bg1"/>
                          </a:solidFill>
                          <a:effectLst/>
                        </a:rPr>
                        <a:t>1 pm – 3pm</a:t>
                      </a:r>
                      <a:endParaRPr lang="en-US" sz="1600" b="1" kern="1200" dirty="0">
                        <a:solidFill>
                          <a:schemeClr val="bg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248285" algn="just">
                        <a:lnSpc>
                          <a:spcPts val="1420"/>
                        </a:lnSpc>
                        <a:spcBef>
                          <a:spcPts val="0"/>
                        </a:spcBef>
                        <a:spcAft>
                          <a:spcPts val="0"/>
                        </a:spcAft>
                        <a:tabLst>
                          <a:tab pos="334010" algn="l"/>
                        </a:tabLst>
                      </a:pPr>
                      <a:endParaRPr lang="en-US" sz="1600" b="1" dirty="0">
                        <a:solidFill>
                          <a:schemeClr val="bg1"/>
                        </a:solidFill>
                        <a:effectLst/>
                      </a:endParaRPr>
                    </a:p>
                    <a:p>
                      <a:pPr marL="0" marR="248285" algn="just">
                        <a:lnSpc>
                          <a:spcPts val="1420"/>
                        </a:lnSpc>
                        <a:spcBef>
                          <a:spcPts val="0"/>
                        </a:spcBef>
                        <a:spcAft>
                          <a:spcPts val="0"/>
                        </a:spcAft>
                        <a:tabLst>
                          <a:tab pos="334010" algn="l"/>
                        </a:tabLst>
                      </a:pPr>
                      <a:r>
                        <a:rPr lang="en-US" sz="1600" b="1" dirty="0">
                          <a:solidFill>
                            <a:schemeClr val="bg1"/>
                          </a:solidFill>
                          <a:effectLst/>
                        </a:rPr>
                        <a:t>Korean</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600292925"/>
                  </a:ext>
                </a:extLst>
              </a:tr>
            </a:tbl>
          </a:graphicData>
        </a:graphic>
      </p:graphicFrame>
      <p:sp>
        <p:nvSpPr>
          <p:cNvPr id="3" name="TextBox 2">
            <a:extLst>
              <a:ext uri="{FF2B5EF4-FFF2-40B4-BE49-F238E27FC236}">
                <a16:creationId xmlns:a16="http://schemas.microsoft.com/office/drawing/2014/main" id="{F904B69F-E364-4651-BD33-8DC689D9A933}"/>
              </a:ext>
            </a:extLst>
          </p:cNvPr>
          <p:cNvSpPr txBox="1"/>
          <p:nvPr/>
        </p:nvSpPr>
        <p:spPr>
          <a:xfrm>
            <a:off x="1573077" y="283263"/>
            <a:ext cx="9887919" cy="707886"/>
          </a:xfrm>
          <a:prstGeom prst="rect">
            <a:avLst/>
          </a:prstGeom>
          <a:noFill/>
        </p:spPr>
        <p:txBody>
          <a:bodyPr wrap="square" rtlCol="0">
            <a:spAutoFit/>
          </a:bodyPr>
          <a:lstStyle/>
          <a:p>
            <a:r>
              <a:rPr lang="en-US" sz="2000" dirty="0"/>
              <a:t>Interpreter’s will be available on Monday and Tuesday for each waitlist period via zoom to assist applicants with portal and other application questions</a:t>
            </a:r>
          </a:p>
        </p:txBody>
      </p:sp>
      <p:sp>
        <p:nvSpPr>
          <p:cNvPr id="4" name="TextBox 3">
            <a:extLst>
              <a:ext uri="{FF2B5EF4-FFF2-40B4-BE49-F238E27FC236}">
                <a16:creationId xmlns:a16="http://schemas.microsoft.com/office/drawing/2014/main" id="{7BF29397-30DE-47A3-B8D6-F95E4D86D5F9}"/>
              </a:ext>
            </a:extLst>
          </p:cNvPr>
          <p:cNvSpPr txBox="1"/>
          <p:nvPr/>
        </p:nvSpPr>
        <p:spPr>
          <a:xfrm>
            <a:off x="1950907" y="5754024"/>
            <a:ext cx="7330698" cy="984885"/>
          </a:xfrm>
          <a:prstGeom prst="rect">
            <a:avLst/>
          </a:prstGeom>
          <a:noFill/>
        </p:spPr>
        <p:txBody>
          <a:bodyPr wrap="square" rtlCol="0">
            <a:spAutoFit/>
          </a:bodyPr>
          <a:lstStyle/>
          <a:p>
            <a:r>
              <a:rPr lang="en-US" sz="2000" dirty="0"/>
              <a:t>Schedule and zoom links will be posted online at </a:t>
            </a:r>
            <a:r>
              <a:rPr lang="en-US" sz="2000" dirty="0">
                <a:highlight>
                  <a:srgbClr val="FFFF00"/>
                </a:highlight>
                <a:hlinkClick r:id="rId2"/>
              </a:rPr>
              <a:t>www.hpha.Hawaii.gov</a:t>
            </a:r>
            <a:r>
              <a:rPr lang="en-US" sz="2000" dirty="0">
                <a:highlight>
                  <a:srgbClr val="FFFF00"/>
                </a:highlight>
              </a:rPr>
              <a:t> </a:t>
            </a:r>
            <a:r>
              <a:rPr lang="en-US" sz="2000" dirty="0"/>
              <a:t>and </a:t>
            </a:r>
            <a:r>
              <a:rPr lang="en-US" sz="2000" dirty="0">
                <a:highlight>
                  <a:srgbClr val="FFFF00"/>
                </a:highlight>
                <a:hlinkClick r:id="rId3"/>
              </a:rPr>
              <a:t>www.hphaishereforyou.org</a:t>
            </a:r>
            <a:endParaRPr lang="en-US" sz="2000" dirty="0">
              <a:highlight>
                <a:srgbClr val="FFFF00"/>
              </a:highlight>
            </a:endParaRPr>
          </a:p>
          <a:p>
            <a:endParaRPr lang="en-US" dirty="0"/>
          </a:p>
        </p:txBody>
      </p:sp>
      <p:sp>
        <p:nvSpPr>
          <p:cNvPr id="5" name="TextBox 4">
            <a:extLst>
              <a:ext uri="{FF2B5EF4-FFF2-40B4-BE49-F238E27FC236}">
                <a16:creationId xmlns:a16="http://schemas.microsoft.com/office/drawing/2014/main" id="{8C82FAC9-6AA5-47E4-A10F-993F994C91FE}"/>
              </a:ext>
            </a:extLst>
          </p:cNvPr>
          <p:cNvSpPr txBox="1"/>
          <p:nvPr/>
        </p:nvSpPr>
        <p:spPr>
          <a:xfrm>
            <a:off x="1895667" y="5078574"/>
            <a:ext cx="9887919" cy="707886"/>
          </a:xfrm>
          <a:prstGeom prst="rect">
            <a:avLst/>
          </a:prstGeom>
          <a:noFill/>
        </p:spPr>
        <p:txBody>
          <a:bodyPr wrap="square" rtlCol="0">
            <a:spAutoFit/>
          </a:bodyPr>
          <a:lstStyle/>
          <a:p>
            <a:r>
              <a:rPr lang="en-US" sz="2000" b="1" dirty="0"/>
              <a:t>For questions or Reasonable Accommodation Requests needed for applying:</a:t>
            </a:r>
          </a:p>
          <a:p>
            <a:r>
              <a:rPr lang="en-US" sz="2000" b="1" dirty="0"/>
              <a:t>	Call (808) 832-6040 or email </a:t>
            </a:r>
            <a:r>
              <a:rPr lang="en-US" sz="2000" b="1" dirty="0">
                <a:hlinkClick r:id="rId4"/>
              </a:rPr>
              <a:t>Hpha.s8waitlist@Hawaii.gov</a:t>
            </a:r>
            <a:endParaRPr lang="en-US" sz="2000" b="1" dirty="0"/>
          </a:p>
        </p:txBody>
      </p:sp>
    </p:spTree>
    <p:extLst>
      <p:ext uri="{BB962C8B-B14F-4D97-AF65-F5344CB8AC3E}">
        <p14:creationId xmlns:p14="http://schemas.microsoft.com/office/powerpoint/2010/main" val="218558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0757-8EF4-4433-BE69-66B1DA47A6E8}"/>
              </a:ext>
            </a:extLst>
          </p:cNvPr>
          <p:cNvSpPr>
            <a:spLocks noGrp="1"/>
          </p:cNvSpPr>
          <p:nvPr>
            <p:ph type="title"/>
          </p:nvPr>
        </p:nvSpPr>
        <p:spPr>
          <a:xfrm>
            <a:off x="1789113" y="720671"/>
            <a:ext cx="9554177" cy="315912"/>
          </a:xfrm>
        </p:spPr>
        <p:txBody>
          <a:bodyPr>
            <a:normAutofit fontScale="90000"/>
          </a:bodyPr>
          <a:lstStyle/>
          <a:p>
            <a:r>
              <a:rPr lang="en-US" dirty="0"/>
              <a:t>A quick walk-through of the online portal</a:t>
            </a:r>
            <a:br>
              <a:rPr lang="en-US" dirty="0"/>
            </a:br>
            <a:r>
              <a:rPr lang="en-US" dirty="0">
                <a:hlinkClick r:id="rId3"/>
              </a:rPr>
              <a:t>www.hpha.myhousing.com</a:t>
            </a:r>
            <a:r>
              <a:rPr lang="en-US" dirty="0"/>
              <a:t> </a:t>
            </a:r>
            <a:br>
              <a:rPr lang="en-US" dirty="0"/>
            </a:br>
            <a:endParaRPr lang="en-US" dirty="0"/>
          </a:p>
        </p:txBody>
      </p:sp>
      <p:pic>
        <p:nvPicPr>
          <p:cNvPr id="4" name="Content Placeholder 3">
            <a:extLst>
              <a:ext uri="{FF2B5EF4-FFF2-40B4-BE49-F238E27FC236}">
                <a16:creationId xmlns:a16="http://schemas.microsoft.com/office/drawing/2014/main" id="{614CE7D3-7763-4E81-8AF6-16673BD29853}"/>
              </a:ext>
            </a:extLst>
          </p:cNvPr>
          <p:cNvPicPr>
            <a:picLocks noGrp="1" noChangeAspect="1"/>
          </p:cNvPicPr>
          <p:nvPr>
            <p:ph idx="1"/>
          </p:nvPr>
        </p:nvPicPr>
        <p:blipFill rotWithShape="1">
          <a:blip r:embed="rId4"/>
          <a:srcRect t="8425" b="4183"/>
          <a:stretch/>
        </p:blipFill>
        <p:spPr>
          <a:xfrm>
            <a:off x="3592535" y="2037477"/>
            <a:ext cx="8297955" cy="4405023"/>
          </a:xfrm>
          <a:prstGeom prst="rect">
            <a:avLst/>
          </a:prstGeom>
        </p:spPr>
      </p:pic>
      <p:sp>
        <p:nvSpPr>
          <p:cNvPr id="3" name="TextBox 2">
            <a:extLst>
              <a:ext uri="{FF2B5EF4-FFF2-40B4-BE49-F238E27FC236}">
                <a16:creationId xmlns:a16="http://schemas.microsoft.com/office/drawing/2014/main" id="{4F0B9789-0A71-4791-A99F-44300F727462}"/>
              </a:ext>
            </a:extLst>
          </p:cNvPr>
          <p:cNvSpPr txBox="1"/>
          <p:nvPr/>
        </p:nvSpPr>
        <p:spPr>
          <a:xfrm>
            <a:off x="1475450" y="4239989"/>
            <a:ext cx="2200760" cy="1446550"/>
          </a:xfrm>
          <a:prstGeom prst="rect">
            <a:avLst/>
          </a:prstGeom>
          <a:noFill/>
        </p:spPr>
        <p:txBody>
          <a:bodyPr wrap="square" rtlCol="0">
            <a:spAutoFit/>
          </a:bodyPr>
          <a:lstStyle/>
          <a:p>
            <a:r>
              <a:rPr lang="en-US" sz="2200" dirty="0"/>
              <a:t>User friendly</a:t>
            </a:r>
          </a:p>
          <a:p>
            <a:endParaRPr lang="en-US" sz="2200" dirty="0"/>
          </a:p>
          <a:p>
            <a:r>
              <a:rPr lang="en-US" sz="2200" dirty="0"/>
              <a:t>Translated into </a:t>
            </a:r>
          </a:p>
          <a:p>
            <a:r>
              <a:rPr lang="en-US" sz="2200" dirty="0"/>
              <a:t>12 languages</a:t>
            </a:r>
          </a:p>
        </p:txBody>
      </p:sp>
      <p:sp>
        <p:nvSpPr>
          <p:cNvPr id="6" name="Oval 5">
            <a:extLst>
              <a:ext uri="{FF2B5EF4-FFF2-40B4-BE49-F238E27FC236}">
                <a16:creationId xmlns:a16="http://schemas.microsoft.com/office/drawing/2014/main" id="{55C4F7BA-5B45-48F1-ADFA-0781F8C0223F}"/>
              </a:ext>
            </a:extLst>
          </p:cNvPr>
          <p:cNvSpPr/>
          <p:nvPr/>
        </p:nvSpPr>
        <p:spPr>
          <a:xfrm>
            <a:off x="10799726" y="5521046"/>
            <a:ext cx="1255363" cy="7671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808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9B47D6-C0CE-45B9-A2A9-1A1E0F7FB74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0F88462-78D8-4F0A-9164-F052CE0CF73C}"/>
              </a:ext>
            </a:extLst>
          </p:cNvPr>
          <p:cNvPicPr>
            <a:picLocks noChangeAspect="1"/>
          </p:cNvPicPr>
          <p:nvPr/>
        </p:nvPicPr>
        <p:blipFill>
          <a:blip r:embed="rId3"/>
          <a:stretch>
            <a:fillRect/>
          </a:stretch>
        </p:blipFill>
        <p:spPr>
          <a:xfrm>
            <a:off x="274320" y="364344"/>
            <a:ext cx="11917680" cy="6069437"/>
          </a:xfrm>
          <a:prstGeom prst="rect">
            <a:avLst/>
          </a:prstGeom>
        </p:spPr>
      </p:pic>
      <p:sp>
        <p:nvSpPr>
          <p:cNvPr id="4" name="Oval 3">
            <a:extLst>
              <a:ext uri="{FF2B5EF4-FFF2-40B4-BE49-F238E27FC236}">
                <a16:creationId xmlns:a16="http://schemas.microsoft.com/office/drawing/2014/main" id="{C184B42E-F665-4C78-9844-2FB1557E4950}"/>
              </a:ext>
            </a:extLst>
          </p:cNvPr>
          <p:cNvSpPr/>
          <p:nvPr/>
        </p:nvSpPr>
        <p:spPr>
          <a:xfrm>
            <a:off x="4951412" y="5269424"/>
            <a:ext cx="1144588" cy="9841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42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62AC-E77F-4D4A-BA20-CA95F94AC4BE}"/>
              </a:ext>
            </a:extLst>
          </p:cNvPr>
          <p:cNvSpPr>
            <a:spLocks noGrp="1"/>
          </p:cNvSpPr>
          <p:nvPr>
            <p:ph type="title"/>
          </p:nvPr>
        </p:nvSpPr>
        <p:spPr>
          <a:xfrm>
            <a:off x="1828801" y="624110"/>
            <a:ext cx="9675812" cy="1280890"/>
          </a:xfrm>
        </p:spPr>
        <p:txBody>
          <a:bodyPr>
            <a:noAutofit/>
          </a:bodyPr>
          <a:lstStyle/>
          <a:p>
            <a:r>
              <a:rPr lang="en-US" sz="2200" dirty="0"/>
              <a:t>Easy to translate into other languages. </a:t>
            </a:r>
            <a:br>
              <a:rPr lang="en-US" sz="2200" dirty="0"/>
            </a:br>
            <a:br>
              <a:rPr lang="en-US" sz="2200" dirty="0"/>
            </a:br>
            <a:r>
              <a:rPr lang="en-US" sz="2200" dirty="0"/>
              <a:t>Zoom dates have been scheduled to further assist those who need language assistance.</a:t>
            </a:r>
          </a:p>
        </p:txBody>
      </p:sp>
      <p:pic>
        <p:nvPicPr>
          <p:cNvPr id="4" name="Content Placeholder 3">
            <a:extLst>
              <a:ext uri="{FF2B5EF4-FFF2-40B4-BE49-F238E27FC236}">
                <a16:creationId xmlns:a16="http://schemas.microsoft.com/office/drawing/2014/main" id="{C5CFCB20-4F82-4DCF-BB9E-A6CAEA441565}"/>
              </a:ext>
            </a:extLst>
          </p:cNvPr>
          <p:cNvPicPr>
            <a:picLocks noGrp="1"/>
          </p:cNvPicPr>
          <p:nvPr>
            <p:ph idx="1"/>
          </p:nvPr>
        </p:nvPicPr>
        <p:blipFill>
          <a:blip r:embed="rId2"/>
          <a:stretch>
            <a:fillRect/>
          </a:stretch>
        </p:blipFill>
        <p:spPr>
          <a:xfrm>
            <a:off x="3267986" y="2059388"/>
            <a:ext cx="8142136" cy="4428875"/>
          </a:xfrm>
          <a:prstGeom prst="rect">
            <a:avLst/>
          </a:prstGeom>
        </p:spPr>
      </p:pic>
    </p:spTree>
    <p:extLst>
      <p:ext uri="{BB962C8B-B14F-4D97-AF65-F5344CB8AC3E}">
        <p14:creationId xmlns:p14="http://schemas.microsoft.com/office/powerpoint/2010/main" val="349083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71F5803-8F25-4084-BC65-5A8F3D9A98A1}"/>
              </a:ext>
            </a:extLst>
          </p:cNvPr>
          <p:cNvPicPr>
            <a:picLocks noGrp="1" noChangeAspect="1"/>
          </p:cNvPicPr>
          <p:nvPr>
            <p:ph idx="1"/>
          </p:nvPr>
        </p:nvPicPr>
        <p:blipFill>
          <a:blip r:embed="rId2"/>
          <a:stretch>
            <a:fillRect/>
          </a:stretch>
        </p:blipFill>
        <p:spPr>
          <a:xfrm>
            <a:off x="1864644" y="534691"/>
            <a:ext cx="9808705" cy="5214101"/>
          </a:xfrm>
          <a:prstGeom prst="rect">
            <a:avLst/>
          </a:prstGeom>
        </p:spPr>
      </p:pic>
      <p:sp>
        <p:nvSpPr>
          <p:cNvPr id="3" name="TextBox 2">
            <a:extLst>
              <a:ext uri="{FF2B5EF4-FFF2-40B4-BE49-F238E27FC236}">
                <a16:creationId xmlns:a16="http://schemas.microsoft.com/office/drawing/2014/main" id="{A409A0FF-878D-42AE-8101-A0AD0636299A}"/>
              </a:ext>
            </a:extLst>
          </p:cNvPr>
          <p:cNvSpPr txBox="1"/>
          <p:nvPr/>
        </p:nvSpPr>
        <p:spPr>
          <a:xfrm>
            <a:off x="6742706" y="4055165"/>
            <a:ext cx="4810540" cy="2423439"/>
          </a:xfrm>
          <a:prstGeom prst="rect">
            <a:avLst/>
          </a:prstGeom>
          <a:noFill/>
        </p:spPr>
        <p:txBody>
          <a:bodyPr wrap="square" rtlCol="0">
            <a:spAutoFit/>
          </a:bodyPr>
          <a:lstStyle/>
          <a:p>
            <a:r>
              <a:rPr lang="en-US" dirty="0">
                <a:solidFill>
                  <a:schemeClr val="bg1"/>
                </a:solidFill>
              </a:rPr>
              <a:t>Everything marked in red must be filled out.</a:t>
            </a:r>
          </a:p>
          <a:p>
            <a:r>
              <a:rPr lang="en-US" dirty="0">
                <a:solidFill>
                  <a:schemeClr val="bg1"/>
                </a:solidFill>
              </a:rPr>
              <a:t>Fields will turn green when completed.</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sz="2000" dirty="0"/>
          </a:p>
          <a:p>
            <a:r>
              <a:rPr lang="en-US" sz="2400" dirty="0"/>
              <a:t>Scroll down for more questions</a:t>
            </a:r>
          </a:p>
        </p:txBody>
      </p:sp>
      <p:sp>
        <p:nvSpPr>
          <p:cNvPr id="5" name="Oval 4">
            <a:extLst>
              <a:ext uri="{FF2B5EF4-FFF2-40B4-BE49-F238E27FC236}">
                <a16:creationId xmlns:a16="http://schemas.microsoft.com/office/drawing/2014/main" id="{B5F852D2-579F-4CCB-8707-192187B2229C}"/>
              </a:ext>
            </a:extLst>
          </p:cNvPr>
          <p:cNvSpPr/>
          <p:nvPr/>
        </p:nvSpPr>
        <p:spPr>
          <a:xfrm>
            <a:off x="10505540" y="5069159"/>
            <a:ext cx="1332854" cy="387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77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773F507-328D-4059-9714-28F1DA5932A4}"/>
              </a:ext>
            </a:extLst>
          </p:cNvPr>
          <p:cNvPicPr>
            <a:picLocks noGrp="1" noChangeAspect="1"/>
          </p:cNvPicPr>
          <p:nvPr>
            <p:ph idx="1"/>
          </p:nvPr>
        </p:nvPicPr>
        <p:blipFill>
          <a:blip r:embed="rId2"/>
          <a:stretch>
            <a:fillRect/>
          </a:stretch>
        </p:blipFill>
        <p:spPr>
          <a:xfrm>
            <a:off x="2918129" y="372464"/>
            <a:ext cx="4715937" cy="5634802"/>
          </a:xfrm>
          <a:prstGeom prst="rect">
            <a:avLst/>
          </a:prstGeom>
        </p:spPr>
      </p:pic>
      <p:sp>
        <p:nvSpPr>
          <p:cNvPr id="2" name="TextBox 1">
            <a:extLst>
              <a:ext uri="{FF2B5EF4-FFF2-40B4-BE49-F238E27FC236}">
                <a16:creationId xmlns:a16="http://schemas.microsoft.com/office/drawing/2014/main" id="{74C224A0-D355-4939-876A-73DE590B785C}"/>
              </a:ext>
            </a:extLst>
          </p:cNvPr>
          <p:cNvSpPr txBox="1"/>
          <p:nvPr/>
        </p:nvSpPr>
        <p:spPr>
          <a:xfrm>
            <a:off x="8144359" y="3277892"/>
            <a:ext cx="3068665" cy="2015936"/>
          </a:xfrm>
          <a:prstGeom prst="rect">
            <a:avLst/>
          </a:prstGeom>
          <a:noFill/>
        </p:spPr>
        <p:txBody>
          <a:bodyPr wrap="square" rtlCol="0">
            <a:spAutoFit/>
          </a:bodyPr>
          <a:lstStyle/>
          <a:p>
            <a:r>
              <a:rPr lang="en-US" sz="2500" dirty="0"/>
              <a:t>Once completed, applicant will be able to move onto the next page</a:t>
            </a:r>
          </a:p>
        </p:txBody>
      </p:sp>
    </p:spTree>
    <p:extLst>
      <p:ext uri="{BB962C8B-B14F-4D97-AF65-F5344CB8AC3E}">
        <p14:creationId xmlns:p14="http://schemas.microsoft.com/office/powerpoint/2010/main" val="14986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1E1F-7E6E-4CB4-B8EC-E85D98D8E8E8}"/>
              </a:ext>
            </a:extLst>
          </p:cNvPr>
          <p:cNvSpPr>
            <a:spLocks noGrp="1"/>
          </p:cNvSpPr>
          <p:nvPr>
            <p:ph type="title"/>
          </p:nvPr>
        </p:nvSpPr>
        <p:spPr/>
        <p:txBody>
          <a:bodyPr>
            <a:normAutofit fontScale="90000"/>
          </a:bodyPr>
          <a:lstStyle/>
          <a:p>
            <a:r>
              <a:rPr lang="en-US" dirty="0"/>
              <a:t>Number of other members in the household.  </a:t>
            </a:r>
            <a:br>
              <a:rPr lang="en-US" dirty="0"/>
            </a:br>
            <a:r>
              <a:rPr lang="en-US" dirty="0"/>
              <a:t>Applicant does not count themselves</a:t>
            </a:r>
          </a:p>
        </p:txBody>
      </p:sp>
      <p:pic>
        <p:nvPicPr>
          <p:cNvPr id="4" name="Content Placeholder 3">
            <a:extLst>
              <a:ext uri="{FF2B5EF4-FFF2-40B4-BE49-F238E27FC236}">
                <a16:creationId xmlns:a16="http://schemas.microsoft.com/office/drawing/2014/main" id="{66D08E9A-D871-4BDD-AAB6-31CE1234147B}"/>
              </a:ext>
            </a:extLst>
          </p:cNvPr>
          <p:cNvPicPr>
            <a:picLocks noGrp="1" noChangeAspect="1"/>
          </p:cNvPicPr>
          <p:nvPr>
            <p:ph idx="1"/>
          </p:nvPr>
        </p:nvPicPr>
        <p:blipFill>
          <a:blip r:embed="rId2"/>
          <a:stretch>
            <a:fillRect/>
          </a:stretch>
        </p:blipFill>
        <p:spPr>
          <a:xfrm>
            <a:off x="2589213" y="2554656"/>
            <a:ext cx="8915400" cy="2936138"/>
          </a:xfrm>
          <a:prstGeom prst="rect">
            <a:avLst/>
          </a:prstGeom>
        </p:spPr>
      </p:pic>
    </p:spTree>
    <p:extLst>
      <p:ext uri="{BB962C8B-B14F-4D97-AF65-F5344CB8AC3E}">
        <p14:creationId xmlns:p14="http://schemas.microsoft.com/office/powerpoint/2010/main" val="403400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98DF-2518-4D49-9F7D-ED8E2E3DAC18}"/>
              </a:ext>
            </a:extLst>
          </p:cNvPr>
          <p:cNvSpPr>
            <a:spLocks noGrp="1"/>
          </p:cNvSpPr>
          <p:nvPr>
            <p:ph type="title"/>
          </p:nvPr>
        </p:nvSpPr>
        <p:spPr/>
        <p:txBody>
          <a:bodyPr>
            <a:normAutofit fontScale="90000"/>
          </a:bodyPr>
          <a:lstStyle/>
          <a:p>
            <a:r>
              <a:rPr lang="en-US" dirty="0"/>
              <a:t>Applicant will answer the same questions for each additional family member.</a:t>
            </a:r>
          </a:p>
        </p:txBody>
      </p:sp>
      <p:pic>
        <p:nvPicPr>
          <p:cNvPr id="7" name="Content Placeholder 6">
            <a:extLst>
              <a:ext uri="{FF2B5EF4-FFF2-40B4-BE49-F238E27FC236}">
                <a16:creationId xmlns:a16="http://schemas.microsoft.com/office/drawing/2014/main" id="{84AEADF8-55FC-4579-8752-9D25B817E783}"/>
              </a:ext>
            </a:extLst>
          </p:cNvPr>
          <p:cNvPicPr>
            <a:picLocks noGrp="1" noChangeAspect="1"/>
          </p:cNvPicPr>
          <p:nvPr>
            <p:ph idx="1"/>
          </p:nvPr>
        </p:nvPicPr>
        <p:blipFill>
          <a:blip r:embed="rId2"/>
          <a:stretch>
            <a:fillRect/>
          </a:stretch>
        </p:blipFill>
        <p:spPr>
          <a:xfrm>
            <a:off x="2590275" y="1825353"/>
            <a:ext cx="9392024" cy="4790131"/>
          </a:xfrm>
          <a:prstGeom prst="rect">
            <a:avLst/>
          </a:prstGeom>
        </p:spPr>
      </p:pic>
    </p:spTree>
    <p:extLst>
      <p:ext uri="{BB962C8B-B14F-4D97-AF65-F5344CB8AC3E}">
        <p14:creationId xmlns:p14="http://schemas.microsoft.com/office/powerpoint/2010/main" val="2901801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FC37-A817-4001-ACCA-A71758657BA8}"/>
              </a:ext>
            </a:extLst>
          </p:cNvPr>
          <p:cNvSpPr>
            <a:spLocks noGrp="1"/>
          </p:cNvSpPr>
          <p:nvPr>
            <p:ph type="title"/>
          </p:nvPr>
        </p:nvSpPr>
        <p:spPr/>
        <p:txBody>
          <a:bodyPr/>
          <a:lstStyle/>
          <a:p>
            <a:r>
              <a:rPr lang="en-US" dirty="0"/>
              <a:t>Insert your Current address</a:t>
            </a:r>
          </a:p>
        </p:txBody>
      </p:sp>
      <p:pic>
        <p:nvPicPr>
          <p:cNvPr id="4" name="Content Placeholder 3">
            <a:extLst>
              <a:ext uri="{FF2B5EF4-FFF2-40B4-BE49-F238E27FC236}">
                <a16:creationId xmlns:a16="http://schemas.microsoft.com/office/drawing/2014/main" id="{E6030867-CC25-4850-BE65-DE781F613AC0}"/>
              </a:ext>
            </a:extLst>
          </p:cNvPr>
          <p:cNvPicPr>
            <a:picLocks noGrp="1" noChangeAspect="1"/>
          </p:cNvPicPr>
          <p:nvPr>
            <p:ph idx="1"/>
          </p:nvPr>
        </p:nvPicPr>
        <p:blipFill>
          <a:blip r:embed="rId2"/>
          <a:stretch>
            <a:fillRect/>
          </a:stretch>
        </p:blipFill>
        <p:spPr>
          <a:xfrm>
            <a:off x="2202513" y="1264555"/>
            <a:ext cx="7674368" cy="5348380"/>
          </a:xfrm>
          <a:prstGeom prst="rect">
            <a:avLst/>
          </a:prstGeom>
        </p:spPr>
      </p:pic>
    </p:spTree>
    <p:extLst>
      <p:ext uri="{BB962C8B-B14F-4D97-AF65-F5344CB8AC3E}">
        <p14:creationId xmlns:p14="http://schemas.microsoft.com/office/powerpoint/2010/main" val="300909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C2F3-F294-4AD9-941E-D5B54A3FAAB0}"/>
              </a:ext>
            </a:extLst>
          </p:cNvPr>
          <p:cNvSpPr>
            <a:spLocks noGrp="1"/>
          </p:cNvSpPr>
          <p:nvPr>
            <p:ph type="title"/>
          </p:nvPr>
        </p:nvSpPr>
        <p:spPr/>
        <p:txBody>
          <a:bodyPr/>
          <a:lstStyle/>
          <a:p>
            <a:r>
              <a:rPr lang="en-US" dirty="0"/>
              <a:t>Open Waitlists</a:t>
            </a:r>
          </a:p>
        </p:txBody>
      </p:sp>
      <p:sp>
        <p:nvSpPr>
          <p:cNvPr id="3" name="Content Placeholder 2">
            <a:extLst>
              <a:ext uri="{FF2B5EF4-FFF2-40B4-BE49-F238E27FC236}">
                <a16:creationId xmlns:a16="http://schemas.microsoft.com/office/drawing/2014/main" id="{0A29B313-3021-46B2-88E9-1B37EEEB7290}"/>
              </a:ext>
            </a:extLst>
          </p:cNvPr>
          <p:cNvSpPr>
            <a:spLocks noGrp="1"/>
          </p:cNvSpPr>
          <p:nvPr>
            <p:ph idx="1"/>
          </p:nvPr>
        </p:nvSpPr>
        <p:spPr>
          <a:xfrm>
            <a:off x="2412516" y="1707373"/>
            <a:ext cx="9399723" cy="4370523"/>
          </a:xfrm>
        </p:spPr>
        <p:txBody>
          <a:bodyPr>
            <a:noAutofit/>
          </a:bodyPr>
          <a:lstStyle/>
          <a:p>
            <a:r>
              <a:rPr lang="en-US" sz="2400" dirty="0">
                <a:solidFill>
                  <a:schemeClr val="tx1"/>
                </a:solidFill>
              </a:rPr>
              <a:t>Housing Choice Voucher Waitlist</a:t>
            </a:r>
          </a:p>
          <a:p>
            <a:pPr lvl="1"/>
            <a:r>
              <a:rPr lang="en-US" sz="2400" dirty="0">
                <a:solidFill>
                  <a:schemeClr val="tx1"/>
                </a:solidFill>
              </a:rPr>
              <a:t>Preference: Families with a non-elderly disabled family member</a:t>
            </a:r>
          </a:p>
          <a:p>
            <a:pPr lvl="1"/>
            <a:r>
              <a:rPr lang="en-US" sz="2400" b="1" dirty="0">
                <a:solidFill>
                  <a:schemeClr val="tx1"/>
                </a:solidFill>
              </a:rPr>
              <a:t>Opening: March 22-26</a:t>
            </a:r>
            <a:r>
              <a:rPr lang="en-US" sz="2400" b="1" baseline="30000" dirty="0">
                <a:solidFill>
                  <a:schemeClr val="tx1"/>
                </a:solidFill>
              </a:rPr>
              <a:t>th</a:t>
            </a:r>
            <a:r>
              <a:rPr lang="en-US" sz="2400" b="1" dirty="0">
                <a:solidFill>
                  <a:schemeClr val="tx1"/>
                </a:solidFill>
              </a:rPr>
              <a:t> </a:t>
            </a:r>
          </a:p>
          <a:p>
            <a:r>
              <a:rPr lang="en-US" sz="2400" dirty="0">
                <a:solidFill>
                  <a:schemeClr val="tx1"/>
                </a:solidFill>
              </a:rPr>
              <a:t>Palolo Project-Based Waitlist</a:t>
            </a:r>
          </a:p>
          <a:p>
            <a:pPr lvl="1"/>
            <a:r>
              <a:rPr lang="en-US" sz="2400" dirty="0">
                <a:solidFill>
                  <a:schemeClr val="tx1"/>
                </a:solidFill>
              </a:rPr>
              <a:t>Preference: Families with a non-elderly disabled family member</a:t>
            </a:r>
          </a:p>
          <a:p>
            <a:pPr lvl="1"/>
            <a:r>
              <a:rPr lang="en-US" sz="2400" dirty="0">
                <a:solidFill>
                  <a:schemeClr val="tx1"/>
                </a:solidFill>
              </a:rPr>
              <a:t>Only accepting families who qualify for a 4-bedroom unit</a:t>
            </a:r>
          </a:p>
          <a:p>
            <a:pPr lvl="1"/>
            <a:r>
              <a:rPr lang="en-US" sz="2400" b="1" dirty="0">
                <a:solidFill>
                  <a:schemeClr val="tx1"/>
                </a:solidFill>
              </a:rPr>
              <a:t>Opening: March 29-31</a:t>
            </a:r>
            <a:r>
              <a:rPr lang="en-US" sz="2400" b="1" baseline="30000" dirty="0">
                <a:solidFill>
                  <a:schemeClr val="tx1"/>
                </a:solidFill>
              </a:rPr>
              <a:t>st</a:t>
            </a:r>
            <a:r>
              <a:rPr lang="en-US" sz="2400" b="1" dirty="0">
                <a:solidFill>
                  <a:schemeClr val="tx1"/>
                </a:solidFill>
              </a:rPr>
              <a:t> </a:t>
            </a:r>
          </a:p>
          <a:p>
            <a:pPr marL="457200" lvl="1" indent="0">
              <a:buNone/>
            </a:pPr>
            <a:endParaRPr lang="en-US" sz="2400" dirty="0">
              <a:solidFill>
                <a:schemeClr val="tx1"/>
              </a:solidFill>
            </a:endParaRPr>
          </a:p>
        </p:txBody>
      </p:sp>
    </p:spTree>
    <p:extLst>
      <p:ext uri="{BB962C8B-B14F-4D97-AF65-F5344CB8AC3E}">
        <p14:creationId xmlns:p14="http://schemas.microsoft.com/office/powerpoint/2010/main" val="386528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BC6A-7D5C-4962-A745-033E626812B6}"/>
              </a:ext>
            </a:extLst>
          </p:cNvPr>
          <p:cNvSpPr>
            <a:spLocks noGrp="1"/>
          </p:cNvSpPr>
          <p:nvPr>
            <p:ph type="title"/>
          </p:nvPr>
        </p:nvSpPr>
        <p:spPr>
          <a:xfrm>
            <a:off x="1163236" y="1387640"/>
            <a:ext cx="3243733" cy="3257237"/>
          </a:xfrm>
        </p:spPr>
        <p:txBody>
          <a:bodyPr>
            <a:normAutofit/>
          </a:bodyPr>
          <a:lstStyle/>
          <a:p>
            <a:r>
              <a:rPr lang="en-US" dirty="0"/>
              <a:t>Applicant must report all income individually </a:t>
            </a:r>
          </a:p>
        </p:txBody>
      </p:sp>
      <p:pic>
        <p:nvPicPr>
          <p:cNvPr id="4" name="Content Placeholder 3">
            <a:extLst>
              <a:ext uri="{FF2B5EF4-FFF2-40B4-BE49-F238E27FC236}">
                <a16:creationId xmlns:a16="http://schemas.microsoft.com/office/drawing/2014/main" id="{E46DF9BB-1B22-4E4F-8DD7-B94918931E6E}"/>
              </a:ext>
            </a:extLst>
          </p:cNvPr>
          <p:cNvPicPr>
            <a:picLocks noGrp="1" noChangeAspect="1"/>
          </p:cNvPicPr>
          <p:nvPr>
            <p:ph idx="1"/>
          </p:nvPr>
        </p:nvPicPr>
        <p:blipFill rotWithShape="1">
          <a:blip r:embed="rId2"/>
          <a:srcRect t="3363" b="4042"/>
          <a:stretch/>
        </p:blipFill>
        <p:spPr>
          <a:xfrm>
            <a:off x="5818783" y="245481"/>
            <a:ext cx="6147929" cy="5788212"/>
          </a:xfrm>
          <a:prstGeom prst="rect">
            <a:avLst/>
          </a:prstGeom>
        </p:spPr>
      </p:pic>
      <p:sp>
        <p:nvSpPr>
          <p:cNvPr id="3" name="Oval 2">
            <a:extLst>
              <a:ext uri="{FF2B5EF4-FFF2-40B4-BE49-F238E27FC236}">
                <a16:creationId xmlns:a16="http://schemas.microsoft.com/office/drawing/2014/main" id="{32A276B7-E105-4DAE-BFAA-50F023895CE7}"/>
              </a:ext>
            </a:extLst>
          </p:cNvPr>
          <p:cNvSpPr/>
          <p:nvPr/>
        </p:nvSpPr>
        <p:spPr>
          <a:xfrm>
            <a:off x="8543407" y="5315060"/>
            <a:ext cx="1348015" cy="8679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286668-E203-42DB-891A-E0BEFF8F8110}"/>
              </a:ext>
            </a:extLst>
          </p:cNvPr>
          <p:cNvSpPr txBox="1"/>
          <p:nvPr/>
        </p:nvSpPr>
        <p:spPr>
          <a:xfrm>
            <a:off x="1413244" y="6033693"/>
            <a:ext cx="9607264" cy="430887"/>
          </a:xfrm>
          <a:prstGeom prst="rect">
            <a:avLst/>
          </a:prstGeom>
          <a:noFill/>
        </p:spPr>
        <p:txBody>
          <a:bodyPr wrap="square" rtlCol="0">
            <a:spAutoFit/>
          </a:bodyPr>
          <a:lstStyle/>
          <a:p>
            <a:r>
              <a:rPr lang="en-US" sz="2200" dirty="0"/>
              <a:t>Click “Add Income” for each new income source you’re entering</a:t>
            </a:r>
          </a:p>
        </p:txBody>
      </p:sp>
    </p:spTree>
    <p:extLst>
      <p:ext uri="{BB962C8B-B14F-4D97-AF65-F5344CB8AC3E}">
        <p14:creationId xmlns:p14="http://schemas.microsoft.com/office/powerpoint/2010/main" val="2287069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3C4034-6FF1-4C14-A6E7-20CF4545F713}"/>
              </a:ext>
            </a:extLst>
          </p:cNvPr>
          <p:cNvPicPr>
            <a:picLocks noGrp="1" noChangeAspect="1"/>
          </p:cNvPicPr>
          <p:nvPr>
            <p:ph idx="1"/>
          </p:nvPr>
        </p:nvPicPr>
        <p:blipFill>
          <a:blip r:embed="rId2"/>
          <a:stretch>
            <a:fillRect/>
          </a:stretch>
        </p:blipFill>
        <p:spPr>
          <a:xfrm>
            <a:off x="466948" y="263471"/>
            <a:ext cx="3905572" cy="4418328"/>
          </a:xfrm>
          <a:prstGeom prst="rect">
            <a:avLst/>
          </a:prstGeom>
        </p:spPr>
      </p:pic>
      <p:pic>
        <p:nvPicPr>
          <p:cNvPr id="5" name="Content Placeholder 3">
            <a:extLst>
              <a:ext uri="{FF2B5EF4-FFF2-40B4-BE49-F238E27FC236}">
                <a16:creationId xmlns:a16="http://schemas.microsoft.com/office/drawing/2014/main" id="{521D2866-08CA-48FA-80A9-86956C149D4E}"/>
              </a:ext>
            </a:extLst>
          </p:cNvPr>
          <p:cNvPicPr>
            <a:picLocks/>
          </p:cNvPicPr>
          <p:nvPr/>
        </p:nvPicPr>
        <p:blipFill rotWithShape="1">
          <a:blip r:embed="rId3"/>
          <a:srcRect l="30603" t="28405" r="37233" b="36437"/>
          <a:stretch/>
        </p:blipFill>
        <p:spPr bwMode="auto">
          <a:xfrm>
            <a:off x="4622370" y="183920"/>
            <a:ext cx="3905572" cy="2845997"/>
          </a:xfrm>
          <a:prstGeom prst="rect">
            <a:avLst/>
          </a:prstGeom>
          <a:ln>
            <a:noFill/>
          </a:ln>
          <a:extLst>
            <a:ext uri="{53640926-AAD7-44D8-BBD7-CCE9431645EC}">
              <a14:shadowObscured xmlns:a14="http://schemas.microsoft.com/office/drawing/2010/main"/>
            </a:ext>
          </a:extLst>
        </p:spPr>
      </p:pic>
      <p:pic>
        <p:nvPicPr>
          <p:cNvPr id="6" name="Content Placeholder 3">
            <a:extLst>
              <a:ext uri="{FF2B5EF4-FFF2-40B4-BE49-F238E27FC236}">
                <a16:creationId xmlns:a16="http://schemas.microsoft.com/office/drawing/2014/main" id="{CD13589D-A7E1-4C2A-88F2-8720963C44CB}"/>
              </a:ext>
            </a:extLst>
          </p:cNvPr>
          <p:cNvPicPr>
            <a:picLocks/>
          </p:cNvPicPr>
          <p:nvPr/>
        </p:nvPicPr>
        <p:blipFill rotWithShape="1">
          <a:blip r:embed="rId4"/>
          <a:srcRect l="30732" t="37194" r="36192" b="13928"/>
          <a:stretch/>
        </p:blipFill>
        <p:spPr bwMode="auto">
          <a:xfrm>
            <a:off x="3254644" y="3518115"/>
            <a:ext cx="3510365" cy="302217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BA6245BD-5D8A-44A9-A3F7-8BFE909BC0CE}"/>
              </a:ext>
            </a:extLst>
          </p:cNvPr>
          <p:cNvSpPr txBox="1"/>
          <p:nvPr/>
        </p:nvSpPr>
        <p:spPr>
          <a:xfrm>
            <a:off x="7082141" y="3714472"/>
            <a:ext cx="4727567" cy="2800767"/>
          </a:xfrm>
          <a:prstGeom prst="rect">
            <a:avLst/>
          </a:prstGeom>
          <a:noFill/>
        </p:spPr>
        <p:txBody>
          <a:bodyPr wrap="square" rtlCol="0">
            <a:spAutoFit/>
          </a:bodyPr>
          <a:lstStyle/>
          <a:p>
            <a:r>
              <a:rPr lang="en-US" sz="2200" dirty="0"/>
              <a:t>“Other Wage” can be used for all employment income</a:t>
            </a:r>
          </a:p>
          <a:p>
            <a:endParaRPr lang="en-US" sz="2200" dirty="0"/>
          </a:p>
          <a:p>
            <a:r>
              <a:rPr lang="en-US" sz="2200" dirty="0"/>
              <a:t>“Other Non Wage Sources” = Contributions, gifts, etc.</a:t>
            </a:r>
          </a:p>
          <a:p>
            <a:r>
              <a:rPr lang="en-US" sz="2200" dirty="0"/>
              <a:t>	Examples: Parent pays phone bill; friend gives applicant $100/month for necessities</a:t>
            </a:r>
          </a:p>
        </p:txBody>
      </p:sp>
      <p:sp>
        <p:nvSpPr>
          <p:cNvPr id="2" name="TextBox 1">
            <a:extLst>
              <a:ext uri="{FF2B5EF4-FFF2-40B4-BE49-F238E27FC236}">
                <a16:creationId xmlns:a16="http://schemas.microsoft.com/office/drawing/2014/main" id="{2B14B343-6B50-44B7-A868-5A7E691A5676}"/>
              </a:ext>
            </a:extLst>
          </p:cNvPr>
          <p:cNvSpPr txBox="1"/>
          <p:nvPr/>
        </p:nvSpPr>
        <p:spPr>
          <a:xfrm>
            <a:off x="8655803" y="379708"/>
            <a:ext cx="3153905" cy="3139321"/>
          </a:xfrm>
          <a:prstGeom prst="rect">
            <a:avLst/>
          </a:prstGeom>
          <a:noFill/>
        </p:spPr>
        <p:txBody>
          <a:bodyPr wrap="square" rtlCol="0">
            <a:spAutoFit/>
          </a:bodyPr>
          <a:lstStyle/>
          <a:p>
            <a:r>
              <a:rPr lang="en-US" sz="2200" dirty="0"/>
              <a:t>Select the household member you are entering income for.</a:t>
            </a:r>
          </a:p>
          <a:p>
            <a:endParaRPr lang="en-US" sz="2200" dirty="0"/>
          </a:p>
          <a:p>
            <a:r>
              <a:rPr lang="en-US" sz="2200" dirty="0"/>
              <a:t>Select the type of income you are entering, then provide the source and amount</a:t>
            </a:r>
          </a:p>
        </p:txBody>
      </p:sp>
    </p:spTree>
    <p:extLst>
      <p:ext uri="{BB962C8B-B14F-4D97-AF65-F5344CB8AC3E}">
        <p14:creationId xmlns:p14="http://schemas.microsoft.com/office/powerpoint/2010/main" val="270402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BEE1-865F-4F03-896A-6DD2EA1C3E0E}"/>
              </a:ext>
            </a:extLst>
          </p:cNvPr>
          <p:cNvSpPr>
            <a:spLocks noGrp="1"/>
          </p:cNvSpPr>
          <p:nvPr>
            <p:ph type="title"/>
          </p:nvPr>
        </p:nvSpPr>
        <p:spPr>
          <a:xfrm>
            <a:off x="1786369" y="194442"/>
            <a:ext cx="8911687" cy="1280890"/>
          </a:xfrm>
        </p:spPr>
        <p:txBody>
          <a:bodyPr>
            <a:normAutofit fontScale="90000"/>
          </a:bodyPr>
          <a:lstStyle/>
          <a:p>
            <a:r>
              <a:rPr lang="en-US" dirty="0"/>
              <a:t>Average </a:t>
            </a:r>
            <a:r>
              <a:rPr lang="en-US" u="sng" dirty="0"/>
              <a:t>gross</a:t>
            </a:r>
            <a:r>
              <a:rPr lang="en-US" dirty="0"/>
              <a:t>  income (before taxes) and How often you receive that amount</a:t>
            </a:r>
          </a:p>
        </p:txBody>
      </p:sp>
      <p:pic>
        <p:nvPicPr>
          <p:cNvPr id="4" name="Content Placeholder 3">
            <a:extLst>
              <a:ext uri="{FF2B5EF4-FFF2-40B4-BE49-F238E27FC236}">
                <a16:creationId xmlns:a16="http://schemas.microsoft.com/office/drawing/2014/main" id="{EFCC0F77-365B-49AB-9595-3F7FFE52A683}"/>
              </a:ext>
            </a:extLst>
          </p:cNvPr>
          <p:cNvPicPr>
            <a:picLocks noGrp="1"/>
          </p:cNvPicPr>
          <p:nvPr>
            <p:ph idx="1"/>
          </p:nvPr>
        </p:nvPicPr>
        <p:blipFill rotWithShape="1">
          <a:blip r:embed="rId2"/>
          <a:srcRect l="35648" t="65168" r="34954" b="14253"/>
          <a:stretch/>
        </p:blipFill>
        <p:spPr bwMode="auto">
          <a:xfrm>
            <a:off x="6242212" y="1549956"/>
            <a:ext cx="5748354" cy="251812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927B11A4-1C8D-40FC-B1FC-85CC4B90E64A}"/>
              </a:ext>
            </a:extLst>
          </p:cNvPr>
          <p:cNvPicPr/>
          <p:nvPr/>
        </p:nvPicPr>
        <p:blipFill rotWithShape="1">
          <a:blip r:embed="rId3"/>
          <a:srcRect l="31944" t="14207" r="29051" b="8536"/>
          <a:stretch/>
        </p:blipFill>
        <p:spPr bwMode="auto">
          <a:xfrm>
            <a:off x="412019" y="1725433"/>
            <a:ext cx="4613205" cy="4811411"/>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FEB4A313-47FB-4A70-9667-B272944CCCAA}"/>
              </a:ext>
            </a:extLst>
          </p:cNvPr>
          <p:cNvSpPr txBox="1"/>
          <p:nvPr/>
        </p:nvSpPr>
        <p:spPr>
          <a:xfrm>
            <a:off x="5526157" y="4303393"/>
            <a:ext cx="6464409" cy="1938992"/>
          </a:xfrm>
          <a:prstGeom prst="rect">
            <a:avLst/>
          </a:prstGeom>
          <a:noFill/>
        </p:spPr>
        <p:txBody>
          <a:bodyPr wrap="square" rtlCol="0">
            <a:spAutoFit/>
          </a:bodyPr>
          <a:lstStyle/>
          <a:p>
            <a:r>
              <a:rPr lang="en-US" sz="2400" dirty="0"/>
              <a:t>Twice-monthly = paid 2 times a month (SOH pays the 5</a:t>
            </a:r>
            <a:r>
              <a:rPr lang="en-US" sz="2400" baseline="30000" dirty="0"/>
              <a:t>th</a:t>
            </a:r>
            <a:r>
              <a:rPr lang="en-US" sz="2400" dirty="0"/>
              <a:t> and the 20</a:t>
            </a:r>
            <a:r>
              <a:rPr lang="en-US" sz="2400" baseline="30000" dirty="0"/>
              <a:t>th</a:t>
            </a:r>
            <a:r>
              <a:rPr lang="en-US" sz="2400" dirty="0"/>
              <a:t>)</a:t>
            </a:r>
          </a:p>
          <a:p>
            <a:endParaRPr lang="en-US" sz="2400" dirty="0"/>
          </a:p>
          <a:p>
            <a:r>
              <a:rPr lang="en-US" sz="2400" dirty="0"/>
              <a:t>Bi-weekly = every other week (paid every other Friday)</a:t>
            </a:r>
          </a:p>
        </p:txBody>
      </p:sp>
    </p:spTree>
    <p:extLst>
      <p:ext uri="{BB962C8B-B14F-4D97-AF65-F5344CB8AC3E}">
        <p14:creationId xmlns:p14="http://schemas.microsoft.com/office/powerpoint/2010/main" val="97299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CF3E-5B0A-4D8F-8ACC-5F1F949713BF}"/>
              </a:ext>
            </a:extLst>
          </p:cNvPr>
          <p:cNvSpPr>
            <a:spLocks noGrp="1"/>
          </p:cNvSpPr>
          <p:nvPr>
            <p:ph type="title"/>
          </p:nvPr>
        </p:nvSpPr>
        <p:spPr>
          <a:xfrm>
            <a:off x="6026258" y="271261"/>
            <a:ext cx="5832826" cy="4564251"/>
          </a:xfrm>
        </p:spPr>
        <p:txBody>
          <a:bodyPr>
            <a:noAutofit/>
          </a:bodyPr>
          <a:lstStyle/>
          <a:p>
            <a:r>
              <a:rPr lang="en-US" sz="2200" dirty="0"/>
              <a:t>Click “add income” to report additional income.  Continue until all income is reported.  </a:t>
            </a:r>
            <a:br>
              <a:rPr lang="en-US" sz="2200" dirty="0"/>
            </a:br>
            <a:br>
              <a:rPr lang="en-US" sz="2200" dirty="0"/>
            </a:br>
            <a:br>
              <a:rPr lang="en-US" sz="2200" dirty="0"/>
            </a:br>
            <a:br>
              <a:rPr lang="en-US" sz="2200" dirty="0"/>
            </a:br>
            <a:r>
              <a:rPr lang="en-US" sz="2200" dirty="0"/>
              <a:t>We recommend applicants collect this information now and keep handy. </a:t>
            </a:r>
            <a:br>
              <a:rPr lang="en-US" sz="2200" dirty="0"/>
            </a:br>
            <a:br>
              <a:rPr lang="en-US" sz="2200" dirty="0"/>
            </a:br>
            <a:br>
              <a:rPr lang="en-US" sz="2200" dirty="0"/>
            </a:br>
            <a:r>
              <a:rPr lang="en-US" sz="2200" dirty="0"/>
              <a:t>Deadlines will be firm for submitting information once the applicant is contacted.</a:t>
            </a:r>
          </a:p>
        </p:txBody>
      </p:sp>
      <p:pic>
        <p:nvPicPr>
          <p:cNvPr id="4" name="Content Placeholder 3">
            <a:extLst>
              <a:ext uri="{FF2B5EF4-FFF2-40B4-BE49-F238E27FC236}">
                <a16:creationId xmlns:a16="http://schemas.microsoft.com/office/drawing/2014/main" id="{F5975687-A1FB-43A0-8999-531EE93D26E3}"/>
              </a:ext>
            </a:extLst>
          </p:cNvPr>
          <p:cNvPicPr>
            <a:picLocks noGrp="1" noChangeAspect="1"/>
          </p:cNvPicPr>
          <p:nvPr>
            <p:ph idx="1"/>
          </p:nvPr>
        </p:nvPicPr>
        <p:blipFill rotWithShape="1">
          <a:blip r:embed="rId2"/>
          <a:srcRect l="34856"/>
          <a:stretch/>
        </p:blipFill>
        <p:spPr>
          <a:xfrm>
            <a:off x="262392" y="219119"/>
            <a:ext cx="5359180" cy="5896864"/>
          </a:xfrm>
          <a:prstGeom prst="rect">
            <a:avLst/>
          </a:prstGeom>
        </p:spPr>
      </p:pic>
      <p:pic>
        <p:nvPicPr>
          <p:cNvPr id="5" name="Picture 4">
            <a:extLst>
              <a:ext uri="{FF2B5EF4-FFF2-40B4-BE49-F238E27FC236}">
                <a16:creationId xmlns:a16="http://schemas.microsoft.com/office/drawing/2014/main" id="{9C06B2AC-0987-4F44-A640-0975DF8D4D82}"/>
              </a:ext>
            </a:extLst>
          </p:cNvPr>
          <p:cNvPicPr>
            <a:picLocks noChangeAspect="1"/>
          </p:cNvPicPr>
          <p:nvPr/>
        </p:nvPicPr>
        <p:blipFill>
          <a:blip r:embed="rId3"/>
          <a:stretch>
            <a:fillRect/>
          </a:stretch>
        </p:blipFill>
        <p:spPr>
          <a:xfrm>
            <a:off x="10297324" y="5465020"/>
            <a:ext cx="1104900" cy="971550"/>
          </a:xfrm>
          <a:prstGeom prst="rect">
            <a:avLst/>
          </a:prstGeom>
        </p:spPr>
      </p:pic>
    </p:spTree>
    <p:extLst>
      <p:ext uri="{BB962C8B-B14F-4D97-AF65-F5344CB8AC3E}">
        <p14:creationId xmlns:p14="http://schemas.microsoft.com/office/powerpoint/2010/main" val="307199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2AFD-49FC-4415-9F4E-216018A61731}"/>
              </a:ext>
            </a:extLst>
          </p:cNvPr>
          <p:cNvSpPr>
            <a:spLocks noGrp="1"/>
          </p:cNvSpPr>
          <p:nvPr>
            <p:ph type="title"/>
          </p:nvPr>
        </p:nvSpPr>
        <p:spPr>
          <a:xfrm>
            <a:off x="2043885" y="4037306"/>
            <a:ext cx="8534400" cy="611610"/>
          </a:xfrm>
        </p:spPr>
        <p:txBody>
          <a:bodyPr>
            <a:normAutofit fontScale="90000"/>
          </a:bodyPr>
          <a:lstStyle/>
          <a:p>
            <a:r>
              <a:rPr lang="en-US" sz="3900" dirty="0"/>
              <a:t>Pre-Qualifying question for HCV Preference</a:t>
            </a:r>
            <a:br>
              <a:rPr lang="en-US" dirty="0"/>
            </a:br>
            <a:endParaRPr lang="en-US" dirty="0"/>
          </a:p>
        </p:txBody>
      </p:sp>
      <p:pic>
        <p:nvPicPr>
          <p:cNvPr id="4" name="Content Placeholder 3">
            <a:extLst>
              <a:ext uri="{FF2B5EF4-FFF2-40B4-BE49-F238E27FC236}">
                <a16:creationId xmlns:a16="http://schemas.microsoft.com/office/drawing/2014/main" id="{4E13B921-4AEF-42D5-8C79-81A2C392F351}"/>
              </a:ext>
            </a:extLst>
          </p:cNvPr>
          <p:cNvPicPr>
            <a:picLocks noGrp="1" noChangeAspect="1"/>
          </p:cNvPicPr>
          <p:nvPr>
            <p:ph idx="1"/>
          </p:nvPr>
        </p:nvPicPr>
        <p:blipFill>
          <a:blip r:embed="rId2"/>
          <a:stretch>
            <a:fillRect/>
          </a:stretch>
        </p:blipFill>
        <p:spPr>
          <a:xfrm>
            <a:off x="1778179" y="518012"/>
            <a:ext cx="10018724" cy="2751553"/>
          </a:xfrm>
          <a:prstGeom prst="rect">
            <a:avLst/>
          </a:prstGeom>
        </p:spPr>
      </p:pic>
      <p:sp>
        <p:nvSpPr>
          <p:cNvPr id="3" name="TextBox 2">
            <a:extLst>
              <a:ext uri="{FF2B5EF4-FFF2-40B4-BE49-F238E27FC236}">
                <a16:creationId xmlns:a16="http://schemas.microsoft.com/office/drawing/2014/main" id="{F1696FD5-75F8-454D-A16E-449A0F2C2213}"/>
              </a:ext>
            </a:extLst>
          </p:cNvPr>
          <p:cNvSpPr txBox="1"/>
          <p:nvPr/>
        </p:nvSpPr>
        <p:spPr>
          <a:xfrm>
            <a:off x="2043885" y="5472317"/>
            <a:ext cx="7167966" cy="1107996"/>
          </a:xfrm>
          <a:prstGeom prst="rect">
            <a:avLst/>
          </a:prstGeom>
          <a:noFill/>
        </p:spPr>
        <p:txBody>
          <a:bodyPr wrap="square" rtlCol="0">
            <a:spAutoFit/>
          </a:bodyPr>
          <a:lstStyle/>
          <a:p>
            <a:r>
              <a:rPr lang="en-US" sz="2400" dirty="0"/>
              <a:t>If you do not choose “Yes”, you will not qualify for the Non Elderly Disabled Preference</a:t>
            </a:r>
          </a:p>
          <a:p>
            <a:endParaRPr lang="en-US" dirty="0"/>
          </a:p>
        </p:txBody>
      </p:sp>
    </p:spTree>
    <p:extLst>
      <p:ext uri="{BB962C8B-B14F-4D97-AF65-F5344CB8AC3E}">
        <p14:creationId xmlns:p14="http://schemas.microsoft.com/office/powerpoint/2010/main" val="160425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D08F-04C8-4B1F-8C5A-87C06AE0342E}"/>
              </a:ext>
            </a:extLst>
          </p:cNvPr>
          <p:cNvSpPr>
            <a:spLocks noGrp="1"/>
          </p:cNvSpPr>
          <p:nvPr>
            <p:ph type="title"/>
          </p:nvPr>
        </p:nvSpPr>
        <p:spPr>
          <a:xfrm>
            <a:off x="1495245" y="4487333"/>
            <a:ext cx="10010292" cy="999068"/>
          </a:xfrm>
        </p:spPr>
        <p:txBody>
          <a:bodyPr>
            <a:normAutofit fontScale="90000"/>
          </a:bodyPr>
          <a:lstStyle/>
          <a:p>
            <a:r>
              <a:rPr lang="en-US" dirty="0"/>
              <a:t>Option for Participants to provide additional contact info.  </a:t>
            </a:r>
          </a:p>
        </p:txBody>
      </p:sp>
      <p:pic>
        <p:nvPicPr>
          <p:cNvPr id="4" name="Content Placeholder 3">
            <a:extLst>
              <a:ext uri="{FF2B5EF4-FFF2-40B4-BE49-F238E27FC236}">
                <a16:creationId xmlns:a16="http://schemas.microsoft.com/office/drawing/2014/main" id="{675AFDCC-7C6B-4EC3-8368-314C18EA2828}"/>
              </a:ext>
            </a:extLst>
          </p:cNvPr>
          <p:cNvPicPr>
            <a:picLocks noGrp="1" noChangeAspect="1"/>
          </p:cNvPicPr>
          <p:nvPr>
            <p:ph idx="1"/>
          </p:nvPr>
        </p:nvPicPr>
        <p:blipFill>
          <a:blip r:embed="rId2"/>
          <a:stretch>
            <a:fillRect/>
          </a:stretch>
        </p:blipFill>
        <p:spPr>
          <a:xfrm>
            <a:off x="2533617" y="233238"/>
            <a:ext cx="8008825" cy="3778250"/>
          </a:xfrm>
          <a:prstGeom prst="rect">
            <a:avLst/>
          </a:prstGeom>
        </p:spPr>
      </p:pic>
      <p:sp>
        <p:nvSpPr>
          <p:cNvPr id="3" name="TextBox 2">
            <a:extLst>
              <a:ext uri="{FF2B5EF4-FFF2-40B4-BE49-F238E27FC236}">
                <a16:creationId xmlns:a16="http://schemas.microsoft.com/office/drawing/2014/main" id="{97488E5B-E3D3-4BB9-9DF3-FEDAF62CBB7B}"/>
              </a:ext>
            </a:extLst>
          </p:cNvPr>
          <p:cNvSpPr txBox="1"/>
          <p:nvPr/>
        </p:nvSpPr>
        <p:spPr>
          <a:xfrm>
            <a:off x="1495244" y="5777580"/>
            <a:ext cx="9891023" cy="477054"/>
          </a:xfrm>
          <a:prstGeom prst="rect">
            <a:avLst/>
          </a:prstGeom>
          <a:noFill/>
        </p:spPr>
        <p:txBody>
          <a:bodyPr wrap="square" rtlCol="0">
            <a:spAutoFit/>
          </a:bodyPr>
          <a:lstStyle/>
          <a:p>
            <a:r>
              <a:rPr lang="en-US" sz="2500" dirty="0"/>
              <a:t>This portion does not need to be completed at application.</a:t>
            </a:r>
          </a:p>
        </p:txBody>
      </p:sp>
    </p:spTree>
    <p:extLst>
      <p:ext uri="{BB962C8B-B14F-4D97-AF65-F5344CB8AC3E}">
        <p14:creationId xmlns:p14="http://schemas.microsoft.com/office/powerpoint/2010/main" val="4253979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8010EFA-D6AA-49FA-BFB0-5DB265460E2F}"/>
              </a:ext>
            </a:extLst>
          </p:cNvPr>
          <p:cNvPicPr>
            <a:picLocks noGrp="1" noChangeAspect="1"/>
          </p:cNvPicPr>
          <p:nvPr>
            <p:ph idx="1"/>
          </p:nvPr>
        </p:nvPicPr>
        <p:blipFill>
          <a:blip r:embed="rId2"/>
          <a:stretch>
            <a:fillRect/>
          </a:stretch>
        </p:blipFill>
        <p:spPr>
          <a:xfrm>
            <a:off x="240223" y="112363"/>
            <a:ext cx="4664991" cy="5725216"/>
          </a:xfrm>
          <a:prstGeom prst="rect">
            <a:avLst/>
          </a:prstGeom>
        </p:spPr>
      </p:pic>
      <p:sp>
        <p:nvSpPr>
          <p:cNvPr id="2" name="TextBox 1">
            <a:extLst>
              <a:ext uri="{FF2B5EF4-FFF2-40B4-BE49-F238E27FC236}">
                <a16:creationId xmlns:a16="http://schemas.microsoft.com/office/drawing/2014/main" id="{D247EB64-73DE-45A5-A6D1-60E2FEA66C4B}"/>
              </a:ext>
            </a:extLst>
          </p:cNvPr>
          <p:cNvSpPr txBox="1"/>
          <p:nvPr/>
        </p:nvSpPr>
        <p:spPr>
          <a:xfrm>
            <a:off x="4982705" y="201478"/>
            <a:ext cx="3308888" cy="369332"/>
          </a:xfrm>
          <a:prstGeom prst="rect">
            <a:avLst/>
          </a:prstGeom>
          <a:noFill/>
        </p:spPr>
        <p:txBody>
          <a:bodyPr wrap="square" rtlCol="0">
            <a:spAutoFit/>
          </a:bodyPr>
          <a:lstStyle/>
          <a:p>
            <a:r>
              <a:rPr lang="en-US" dirty="0"/>
              <a:t>The Optional Contact Form</a:t>
            </a:r>
          </a:p>
        </p:txBody>
      </p:sp>
      <p:pic>
        <p:nvPicPr>
          <p:cNvPr id="5" name="Content Placeholder 3">
            <a:extLst>
              <a:ext uri="{FF2B5EF4-FFF2-40B4-BE49-F238E27FC236}">
                <a16:creationId xmlns:a16="http://schemas.microsoft.com/office/drawing/2014/main" id="{F48EAEB4-DA92-4919-8211-4E9FE1D4C82F}"/>
              </a:ext>
            </a:extLst>
          </p:cNvPr>
          <p:cNvPicPr>
            <a:picLocks noChangeAspect="1"/>
          </p:cNvPicPr>
          <p:nvPr/>
        </p:nvPicPr>
        <p:blipFill>
          <a:blip r:embed="rId3"/>
          <a:stretch>
            <a:fillRect/>
          </a:stretch>
        </p:blipFill>
        <p:spPr>
          <a:xfrm>
            <a:off x="5210014" y="1320107"/>
            <a:ext cx="6675787" cy="1864068"/>
          </a:xfrm>
          <a:prstGeom prst="rect">
            <a:avLst/>
          </a:prstGeom>
        </p:spPr>
      </p:pic>
      <p:sp>
        <p:nvSpPr>
          <p:cNvPr id="3" name="Rectangle 2">
            <a:extLst>
              <a:ext uri="{FF2B5EF4-FFF2-40B4-BE49-F238E27FC236}">
                <a16:creationId xmlns:a16="http://schemas.microsoft.com/office/drawing/2014/main" id="{2E1762E4-B461-45A3-B51C-9FFB37D0AC42}"/>
              </a:ext>
            </a:extLst>
          </p:cNvPr>
          <p:cNvSpPr/>
          <p:nvPr/>
        </p:nvSpPr>
        <p:spPr>
          <a:xfrm>
            <a:off x="5499907" y="5156374"/>
            <a:ext cx="6096000" cy="1200329"/>
          </a:xfrm>
          <a:prstGeom prst="rect">
            <a:avLst/>
          </a:prstGeom>
        </p:spPr>
        <p:txBody>
          <a:bodyPr>
            <a:spAutoFit/>
          </a:bodyPr>
          <a:lstStyle/>
          <a:p>
            <a:r>
              <a:rPr lang="en-US" sz="2400" dirty="0"/>
              <a:t>If you choose to complete the form now, download, fill it out, and upload it into the portal.</a:t>
            </a:r>
          </a:p>
        </p:txBody>
      </p:sp>
    </p:spTree>
    <p:extLst>
      <p:ext uri="{BB962C8B-B14F-4D97-AF65-F5344CB8AC3E}">
        <p14:creationId xmlns:p14="http://schemas.microsoft.com/office/powerpoint/2010/main" val="1461639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026A18-8F1B-4560-AB91-75E1BEAD8A55}"/>
              </a:ext>
            </a:extLst>
          </p:cNvPr>
          <p:cNvPicPr>
            <a:picLocks noGrp="1" noChangeAspect="1"/>
          </p:cNvPicPr>
          <p:nvPr>
            <p:ph idx="1"/>
          </p:nvPr>
        </p:nvPicPr>
        <p:blipFill>
          <a:blip r:embed="rId2"/>
          <a:stretch>
            <a:fillRect/>
          </a:stretch>
        </p:blipFill>
        <p:spPr>
          <a:xfrm>
            <a:off x="151480" y="135609"/>
            <a:ext cx="7135635" cy="3614738"/>
          </a:xfrm>
          <a:prstGeom prst="rect">
            <a:avLst/>
          </a:prstGeom>
        </p:spPr>
      </p:pic>
      <p:pic>
        <p:nvPicPr>
          <p:cNvPr id="5" name="Content Placeholder 3">
            <a:extLst>
              <a:ext uri="{FF2B5EF4-FFF2-40B4-BE49-F238E27FC236}">
                <a16:creationId xmlns:a16="http://schemas.microsoft.com/office/drawing/2014/main" id="{FECA6DFE-D6AE-4EB7-A47C-2B1BFD639DE4}"/>
              </a:ext>
            </a:extLst>
          </p:cNvPr>
          <p:cNvPicPr>
            <a:picLocks noChangeAspect="1"/>
          </p:cNvPicPr>
          <p:nvPr/>
        </p:nvPicPr>
        <p:blipFill>
          <a:blip r:embed="rId3"/>
          <a:stretch>
            <a:fillRect/>
          </a:stretch>
        </p:blipFill>
        <p:spPr>
          <a:xfrm>
            <a:off x="6481099" y="1796560"/>
            <a:ext cx="5475025" cy="3614738"/>
          </a:xfrm>
          <a:prstGeom prst="rect">
            <a:avLst/>
          </a:prstGeom>
        </p:spPr>
      </p:pic>
      <p:pic>
        <p:nvPicPr>
          <p:cNvPr id="6" name="Content Placeholder 3">
            <a:extLst>
              <a:ext uri="{FF2B5EF4-FFF2-40B4-BE49-F238E27FC236}">
                <a16:creationId xmlns:a16="http://schemas.microsoft.com/office/drawing/2014/main" id="{3D2D3D77-BC48-4E9B-80D6-5E1EE6C114FC}"/>
              </a:ext>
            </a:extLst>
          </p:cNvPr>
          <p:cNvPicPr>
            <a:picLocks noChangeAspect="1"/>
          </p:cNvPicPr>
          <p:nvPr/>
        </p:nvPicPr>
        <p:blipFill>
          <a:blip r:embed="rId4"/>
          <a:stretch>
            <a:fillRect/>
          </a:stretch>
        </p:blipFill>
        <p:spPr>
          <a:xfrm>
            <a:off x="295285" y="5994399"/>
            <a:ext cx="6724650" cy="533400"/>
          </a:xfrm>
          <a:prstGeom prst="rect">
            <a:avLst/>
          </a:prstGeom>
        </p:spPr>
      </p:pic>
      <p:pic>
        <p:nvPicPr>
          <p:cNvPr id="7" name="Picture 6">
            <a:extLst>
              <a:ext uri="{FF2B5EF4-FFF2-40B4-BE49-F238E27FC236}">
                <a16:creationId xmlns:a16="http://schemas.microsoft.com/office/drawing/2014/main" id="{28C03850-5ADB-451D-843C-8D992D4A1C77}"/>
              </a:ext>
            </a:extLst>
          </p:cNvPr>
          <p:cNvPicPr>
            <a:picLocks noChangeAspect="1"/>
          </p:cNvPicPr>
          <p:nvPr/>
        </p:nvPicPr>
        <p:blipFill>
          <a:blip r:embed="rId5"/>
          <a:stretch>
            <a:fillRect/>
          </a:stretch>
        </p:blipFill>
        <p:spPr>
          <a:xfrm>
            <a:off x="10469669" y="5880099"/>
            <a:ext cx="1171575" cy="762000"/>
          </a:xfrm>
          <a:prstGeom prst="rect">
            <a:avLst/>
          </a:prstGeom>
        </p:spPr>
      </p:pic>
      <p:sp>
        <p:nvSpPr>
          <p:cNvPr id="2" name="TextBox 1">
            <a:extLst>
              <a:ext uri="{FF2B5EF4-FFF2-40B4-BE49-F238E27FC236}">
                <a16:creationId xmlns:a16="http://schemas.microsoft.com/office/drawing/2014/main" id="{1575EC39-9D99-4AB7-94F7-FB41E1F98858}"/>
              </a:ext>
            </a:extLst>
          </p:cNvPr>
          <p:cNvSpPr txBox="1"/>
          <p:nvPr/>
        </p:nvSpPr>
        <p:spPr>
          <a:xfrm>
            <a:off x="875358" y="4125773"/>
            <a:ext cx="5687878" cy="1754326"/>
          </a:xfrm>
          <a:prstGeom prst="rect">
            <a:avLst/>
          </a:prstGeom>
          <a:noFill/>
        </p:spPr>
        <p:txBody>
          <a:bodyPr wrap="square" rtlCol="0">
            <a:spAutoFit/>
          </a:bodyPr>
          <a:lstStyle/>
          <a:p>
            <a:r>
              <a:rPr lang="en-US" sz="2400" dirty="0"/>
              <a:t>Review your application information. If correct, check the box at the bottom and click “Next”</a:t>
            </a:r>
          </a:p>
          <a:p>
            <a:endParaRPr lang="en-US" dirty="0"/>
          </a:p>
          <a:p>
            <a:endParaRPr lang="en-US" dirty="0"/>
          </a:p>
        </p:txBody>
      </p:sp>
    </p:spTree>
    <p:extLst>
      <p:ext uri="{BB962C8B-B14F-4D97-AF65-F5344CB8AC3E}">
        <p14:creationId xmlns:p14="http://schemas.microsoft.com/office/powerpoint/2010/main" val="1717292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EE84FD-A8B8-4265-AA42-A6400B022630}"/>
              </a:ext>
            </a:extLst>
          </p:cNvPr>
          <p:cNvPicPr>
            <a:picLocks noGrp="1" noChangeAspect="1"/>
          </p:cNvPicPr>
          <p:nvPr>
            <p:ph idx="1"/>
          </p:nvPr>
        </p:nvPicPr>
        <p:blipFill>
          <a:blip r:embed="rId2"/>
          <a:stretch>
            <a:fillRect/>
          </a:stretch>
        </p:blipFill>
        <p:spPr>
          <a:xfrm>
            <a:off x="840285" y="430078"/>
            <a:ext cx="7416344" cy="3614738"/>
          </a:xfrm>
          <a:prstGeom prst="rect">
            <a:avLst/>
          </a:prstGeom>
        </p:spPr>
      </p:pic>
      <p:pic>
        <p:nvPicPr>
          <p:cNvPr id="5" name="Picture 4">
            <a:extLst>
              <a:ext uri="{FF2B5EF4-FFF2-40B4-BE49-F238E27FC236}">
                <a16:creationId xmlns:a16="http://schemas.microsoft.com/office/drawing/2014/main" id="{9CA8E87B-5CAF-4C03-841D-43997BA25510}"/>
              </a:ext>
            </a:extLst>
          </p:cNvPr>
          <p:cNvPicPr>
            <a:picLocks noChangeAspect="1"/>
          </p:cNvPicPr>
          <p:nvPr/>
        </p:nvPicPr>
        <p:blipFill rotWithShape="1">
          <a:blip r:embed="rId3"/>
          <a:srcRect l="6878" t="25246" r="23102" b="17552"/>
          <a:stretch/>
        </p:blipFill>
        <p:spPr>
          <a:xfrm>
            <a:off x="1365070" y="4564341"/>
            <a:ext cx="6522623" cy="1423284"/>
          </a:xfrm>
          <a:prstGeom prst="rect">
            <a:avLst/>
          </a:prstGeom>
        </p:spPr>
      </p:pic>
      <p:sp>
        <p:nvSpPr>
          <p:cNvPr id="3" name="TextBox 2">
            <a:extLst>
              <a:ext uri="{FF2B5EF4-FFF2-40B4-BE49-F238E27FC236}">
                <a16:creationId xmlns:a16="http://schemas.microsoft.com/office/drawing/2014/main" id="{2622371B-B363-4350-BCB2-5A6C80CDF018}"/>
              </a:ext>
            </a:extLst>
          </p:cNvPr>
          <p:cNvSpPr txBox="1"/>
          <p:nvPr/>
        </p:nvSpPr>
        <p:spPr>
          <a:xfrm>
            <a:off x="8516319" y="751668"/>
            <a:ext cx="3386379" cy="4524315"/>
          </a:xfrm>
          <a:prstGeom prst="rect">
            <a:avLst/>
          </a:prstGeom>
          <a:noFill/>
        </p:spPr>
        <p:txBody>
          <a:bodyPr wrap="square" rtlCol="0">
            <a:spAutoFit/>
          </a:bodyPr>
          <a:lstStyle/>
          <a:p>
            <a:r>
              <a:rPr lang="en-US" sz="2400" dirty="0"/>
              <a:t>If you do not meet one of the requirements to apply for a waitlist, you will not be able to apply for it.</a:t>
            </a:r>
          </a:p>
          <a:p>
            <a:endParaRPr lang="en-US" sz="2400" dirty="0"/>
          </a:p>
          <a:p>
            <a:r>
              <a:rPr lang="en-US" sz="2400" dirty="0"/>
              <a:t>Click the “Why” button for an explanation why you do not meet the requirement for a list.</a:t>
            </a:r>
          </a:p>
        </p:txBody>
      </p:sp>
    </p:spTree>
    <p:extLst>
      <p:ext uri="{BB962C8B-B14F-4D97-AF65-F5344CB8AC3E}">
        <p14:creationId xmlns:p14="http://schemas.microsoft.com/office/powerpoint/2010/main" val="2449282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7C24-DE29-41FC-8207-08DD9CFAF3E5}"/>
              </a:ext>
            </a:extLst>
          </p:cNvPr>
          <p:cNvSpPr>
            <a:spLocks noGrp="1"/>
          </p:cNvSpPr>
          <p:nvPr>
            <p:ph type="title"/>
          </p:nvPr>
        </p:nvSpPr>
        <p:spPr>
          <a:xfrm>
            <a:off x="2503511" y="2599782"/>
            <a:ext cx="8534400" cy="1507067"/>
          </a:xfrm>
        </p:spPr>
        <p:txBody>
          <a:bodyPr>
            <a:normAutofit/>
          </a:bodyPr>
          <a:lstStyle/>
          <a:p>
            <a:r>
              <a:rPr lang="en-US" dirty="0"/>
              <a:t>You Must select a list to apply for or you may withdraw your application</a:t>
            </a:r>
          </a:p>
        </p:txBody>
      </p:sp>
      <p:pic>
        <p:nvPicPr>
          <p:cNvPr id="4" name="Content Placeholder 3">
            <a:extLst>
              <a:ext uri="{FF2B5EF4-FFF2-40B4-BE49-F238E27FC236}">
                <a16:creationId xmlns:a16="http://schemas.microsoft.com/office/drawing/2014/main" id="{E96A68B4-35F1-4B63-970B-D49EC393FE74}"/>
              </a:ext>
            </a:extLst>
          </p:cNvPr>
          <p:cNvPicPr>
            <a:picLocks noGrp="1" noChangeAspect="1"/>
          </p:cNvPicPr>
          <p:nvPr>
            <p:ph idx="1"/>
          </p:nvPr>
        </p:nvPicPr>
        <p:blipFill rotWithShape="1">
          <a:blip r:embed="rId2"/>
          <a:srcRect l="5036" t="25778" r="3939" b="17979"/>
          <a:stretch/>
        </p:blipFill>
        <p:spPr>
          <a:xfrm>
            <a:off x="1908314" y="453224"/>
            <a:ext cx="7768424" cy="1884459"/>
          </a:xfrm>
          <a:prstGeom prst="rect">
            <a:avLst/>
          </a:prstGeom>
        </p:spPr>
      </p:pic>
      <p:pic>
        <p:nvPicPr>
          <p:cNvPr id="5" name="Content Placeholder 3">
            <a:extLst>
              <a:ext uri="{FF2B5EF4-FFF2-40B4-BE49-F238E27FC236}">
                <a16:creationId xmlns:a16="http://schemas.microsoft.com/office/drawing/2014/main" id="{E56CE074-D420-495E-9580-CEC08E200753}"/>
              </a:ext>
            </a:extLst>
          </p:cNvPr>
          <p:cNvPicPr>
            <a:picLocks noChangeAspect="1"/>
          </p:cNvPicPr>
          <p:nvPr/>
        </p:nvPicPr>
        <p:blipFill rotWithShape="1">
          <a:blip r:embed="rId3"/>
          <a:srcRect t="5118" r="3244" b="6533"/>
          <a:stretch/>
        </p:blipFill>
        <p:spPr>
          <a:xfrm>
            <a:off x="4652598" y="4123123"/>
            <a:ext cx="7405379" cy="2541722"/>
          </a:xfrm>
          <a:prstGeom prst="rect">
            <a:avLst/>
          </a:prstGeom>
        </p:spPr>
      </p:pic>
    </p:spTree>
    <p:extLst>
      <p:ext uri="{BB962C8B-B14F-4D97-AF65-F5344CB8AC3E}">
        <p14:creationId xmlns:p14="http://schemas.microsoft.com/office/powerpoint/2010/main" val="426631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323F-7737-4203-86B4-95E8A75F8FAD}"/>
              </a:ext>
            </a:extLst>
          </p:cNvPr>
          <p:cNvSpPr>
            <a:spLocks noGrp="1"/>
          </p:cNvSpPr>
          <p:nvPr>
            <p:ph type="title"/>
          </p:nvPr>
        </p:nvSpPr>
        <p:spPr>
          <a:xfrm>
            <a:off x="1652856" y="558511"/>
            <a:ext cx="8534400" cy="1507067"/>
          </a:xfrm>
        </p:spPr>
        <p:txBody>
          <a:bodyPr/>
          <a:lstStyle/>
          <a:p>
            <a:r>
              <a:rPr lang="en-US" dirty="0"/>
              <a:t>Lottery Selection</a:t>
            </a:r>
          </a:p>
        </p:txBody>
      </p:sp>
      <p:sp>
        <p:nvSpPr>
          <p:cNvPr id="3" name="Content Placeholder 2">
            <a:extLst>
              <a:ext uri="{FF2B5EF4-FFF2-40B4-BE49-F238E27FC236}">
                <a16:creationId xmlns:a16="http://schemas.microsoft.com/office/drawing/2014/main" id="{F92EA606-571A-4DDC-9341-107AE9C8778D}"/>
              </a:ext>
            </a:extLst>
          </p:cNvPr>
          <p:cNvSpPr>
            <a:spLocks noGrp="1"/>
          </p:cNvSpPr>
          <p:nvPr>
            <p:ph idx="1"/>
          </p:nvPr>
        </p:nvSpPr>
        <p:spPr>
          <a:xfrm>
            <a:off x="2652497" y="1312045"/>
            <a:ext cx="8855291" cy="4324314"/>
          </a:xfrm>
        </p:spPr>
        <p:txBody>
          <a:bodyPr>
            <a:noAutofit/>
          </a:bodyPr>
          <a:lstStyle/>
          <a:p>
            <a:r>
              <a:rPr lang="en-US" sz="2600" dirty="0">
                <a:solidFill>
                  <a:schemeClr val="tx1"/>
                </a:solidFill>
              </a:rPr>
              <a:t>HCV Waitlist – 1,000 </a:t>
            </a:r>
          </a:p>
          <a:p>
            <a:r>
              <a:rPr lang="en-US" sz="2600" dirty="0">
                <a:solidFill>
                  <a:schemeClr val="tx1"/>
                </a:solidFill>
              </a:rPr>
              <a:t>Palolo-Project Based – 200 </a:t>
            </a:r>
          </a:p>
          <a:p>
            <a:r>
              <a:rPr lang="en-US" sz="2400" dirty="0">
                <a:solidFill>
                  <a:schemeClr val="tx1"/>
                </a:solidFill>
              </a:rPr>
              <a:t>Randomly select from the pool of applicants who will be placed on the waitlist  </a:t>
            </a:r>
          </a:p>
          <a:p>
            <a:r>
              <a:rPr lang="en-US" sz="2400" dirty="0">
                <a:solidFill>
                  <a:schemeClr val="tx1"/>
                </a:solidFill>
              </a:rPr>
              <a:t>Waitlist order will be randomly assigned</a:t>
            </a:r>
          </a:p>
          <a:p>
            <a:r>
              <a:rPr lang="en-US" sz="2400" dirty="0">
                <a:solidFill>
                  <a:schemeClr val="tx1"/>
                </a:solidFill>
              </a:rPr>
              <a:t>All applicants will be contacted via email stating whether they made it onto the waitlist or not</a:t>
            </a:r>
          </a:p>
          <a:p>
            <a:r>
              <a:rPr lang="en-US" sz="2400" dirty="0">
                <a:solidFill>
                  <a:schemeClr val="tx1"/>
                </a:solidFill>
              </a:rPr>
              <a:t>No appeal process for applicants who did not make the waitlist</a:t>
            </a:r>
          </a:p>
          <a:p>
            <a:r>
              <a:rPr lang="en-US" sz="2400" dirty="0">
                <a:solidFill>
                  <a:schemeClr val="tx1"/>
                </a:solidFill>
              </a:rPr>
              <a:t>Waitlist will expire on May 1.  All those still on the waitlist or who have not been issued a voucher will be cancelled.  </a:t>
            </a:r>
          </a:p>
        </p:txBody>
      </p:sp>
    </p:spTree>
    <p:extLst>
      <p:ext uri="{BB962C8B-B14F-4D97-AF65-F5344CB8AC3E}">
        <p14:creationId xmlns:p14="http://schemas.microsoft.com/office/powerpoint/2010/main" val="1899056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65C0-8F68-4DFA-9987-9231187327EA}"/>
              </a:ext>
            </a:extLst>
          </p:cNvPr>
          <p:cNvSpPr>
            <a:spLocks noGrp="1"/>
          </p:cNvSpPr>
          <p:nvPr>
            <p:ph type="title"/>
          </p:nvPr>
        </p:nvSpPr>
        <p:spPr/>
        <p:txBody>
          <a:bodyPr/>
          <a:lstStyle/>
          <a:p>
            <a:r>
              <a:rPr lang="en-US" dirty="0"/>
              <a:t>Applicant’s can use the “Back” button to correct previous tabs</a:t>
            </a:r>
          </a:p>
        </p:txBody>
      </p:sp>
      <p:pic>
        <p:nvPicPr>
          <p:cNvPr id="4" name="Content Placeholder 3">
            <a:extLst>
              <a:ext uri="{FF2B5EF4-FFF2-40B4-BE49-F238E27FC236}">
                <a16:creationId xmlns:a16="http://schemas.microsoft.com/office/drawing/2014/main" id="{C4CC6577-950F-4973-9DB3-C9D397CBD52E}"/>
              </a:ext>
            </a:extLst>
          </p:cNvPr>
          <p:cNvPicPr>
            <a:picLocks noGrp="1" noChangeAspect="1"/>
          </p:cNvPicPr>
          <p:nvPr>
            <p:ph idx="1"/>
          </p:nvPr>
        </p:nvPicPr>
        <p:blipFill>
          <a:blip r:embed="rId2"/>
          <a:stretch>
            <a:fillRect/>
          </a:stretch>
        </p:blipFill>
        <p:spPr>
          <a:xfrm>
            <a:off x="1747237" y="2549505"/>
            <a:ext cx="10306016" cy="3406022"/>
          </a:xfrm>
          <a:prstGeom prst="rect">
            <a:avLst/>
          </a:prstGeom>
        </p:spPr>
      </p:pic>
    </p:spTree>
    <p:extLst>
      <p:ext uri="{BB962C8B-B14F-4D97-AF65-F5344CB8AC3E}">
        <p14:creationId xmlns:p14="http://schemas.microsoft.com/office/powerpoint/2010/main" val="2091644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4E12-BE77-4141-9E92-8F1442C1B598}"/>
              </a:ext>
            </a:extLst>
          </p:cNvPr>
          <p:cNvSpPr>
            <a:spLocks noGrp="1"/>
          </p:cNvSpPr>
          <p:nvPr>
            <p:ph type="title"/>
          </p:nvPr>
        </p:nvSpPr>
        <p:spPr>
          <a:xfrm>
            <a:off x="1947189" y="626667"/>
            <a:ext cx="8534400" cy="810576"/>
          </a:xfrm>
        </p:spPr>
        <p:txBody>
          <a:bodyPr/>
          <a:lstStyle/>
          <a:p>
            <a:r>
              <a:rPr lang="en-US" dirty="0"/>
              <a:t>Preference Question – page 9</a:t>
            </a:r>
          </a:p>
        </p:txBody>
      </p:sp>
      <p:pic>
        <p:nvPicPr>
          <p:cNvPr id="4" name="Content Placeholder 3">
            <a:extLst>
              <a:ext uri="{FF2B5EF4-FFF2-40B4-BE49-F238E27FC236}">
                <a16:creationId xmlns:a16="http://schemas.microsoft.com/office/drawing/2014/main" id="{C6AE9713-BC50-458C-810E-E846F65A3392}"/>
              </a:ext>
            </a:extLst>
          </p:cNvPr>
          <p:cNvPicPr>
            <a:picLocks noGrp="1" noChangeAspect="1"/>
          </p:cNvPicPr>
          <p:nvPr>
            <p:ph idx="1"/>
          </p:nvPr>
        </p:nvPicPr>
        <p:blipFill>
          <a:blip r:embed="rId2"/>
          <a:stretch>
            <a:fillRect/>
          </a:stretch>
        </p:blipFill>
        <p:spPr>
          <a:xfrm>
            <a:off x="2731741" y="1437243"/>
            <a:ext cx="8534400" cy="2400872"/>
          </a:xfrm>
          <a:prstGeom prst="rect">
            <a:avLst/>
          </a:prstGeom>
        </p:spPr>
      </p:pic>
      <p:sp>
        <p:nvSpPr>
          <p:cNvPr id="5" name="TextBox 4">
            <a:extLst>
              <a:ext uri="{FF2B5EF4-FFF2-40B4-BE49-F238E27FC236}">
                <a16:creationId xmlns:a16="http://schemas.microsoft.com/office/drawing/2014/main" id="{995FDC6C-1433-44FF-A30E-D8715A63472B}"/>
              </a:ext>
            </a:extLst>
          </p:cNvPr>
          <p:cNvSpPr txBox="1"/>
          <p:nvPr/>
        </p:nvSpPr>
        <p:spPr>
          <a:xfrm>
            <a:off x="1962235" y="4089707"/>
            <a:ext cx="9303906" cy="2492990"/>
          </a:xfrm>
          <a:prstGeom prst="rect">
            <a:avLst/>
          </a:prstGeom>
          <a:noFill/>
        </p:spPr>
        <p:txBody>
          <a:bodyPr wrap="square" rtlCol="0">
            <a:spAutoFit/>
          </a:bodyPr>
          <a:lstStyle/>
          <a:p>
            <a:r>
              <a:rPr lang="en-US" sz="2600" dirty="0"/>
              <a:t>Does a member of your family have a disability, and is at least 18 but not yet 62?</a:t>
            </a:r>
          </a:p>
          <a:p>
            <a:endParaRPr lang="en-US" sz="2600" dirty="0"/>
          </a:p>
          <a:p>
            <a:r>
              <a:rPr lang="en-US" sz="2600" dirty="0"/>
              <a:t>Yes – Application will be marked as selecting the preference</a:t>
            </a:r>
          </a:p>
          <a:p>
            <a:r>
              <a:rPr lang="en-US" sz="2600" dirty="0"/>
              <a:t>No – Will be marked as non-preference</a:t>
            </a:r>
          </a:p>
        </p:txBody>
      </p:sp>
    </p:spTree>
    <p:extLst>
      <p:ext uri="{BB962C8B-B14F-4D97-AF65-F5344CB8AC3E}">
        <p14:creationId xmlns:p14="http://schemas.microsoft.com/office/powerpoint/2010/main" val="1935173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F98ED4-99B0-4F51-8F93-8ABBF909B305}"/>
              </a:ext>
            </a:extLst>
          </p:cNvPr>
          <p:cNvPicPr>
            <a:picLocks noGrp="1" noChangeAspect="1"/>
          </p:cNvPicPr>
          <p:nvPr>
            <p:ph idx="1"/>
          </p:nvPr>
        </p:nvPicPr>
        <p:blipFill>
          <a:blip r:embed="rId2"/>
          <a:stretch>
            <a:fillRect/>
          </a:stretch>
        </p:blipFill>
        <p:spPr>
          <a:xfrm>
            <a:off x="2797714" y="356164"/>
            <a:ext cx="7161873" cy="4135852"/>
          </a:xfrm>
          <a:prstGeom prst="rect">
            <a:avLst/>
          </a:prstGeom>
        </p:spPr>
      </p:pic>
      <p:sp>
        <p:nvSpPr>
          <p:cNvPr id="8" name="TextBox 7">
            <a:extLst>
              <a:ext uri="{FF2B5EF4-FFF2-40B4-BE49-F238E27FC236}">
                <a16:creationId xmlns:a16="http://schemas.microsoft.com/office/drawing/2014/main" id="{CC1F72FE-6B1C-4A06-81DB-FB07DB21AB72}"/>
              </a:ext>
            </a:extLst>
          </p:cNvPr>
          <p:cNvSpPr txBox="1"/>
          <p:nvPr/>
        </p:nvSpPr>
        <p:spPr>
          <a:xfrm>
            <a:off x="2609385" y="4978707"/>
            <a:ext cx="8355463" cy="1431161"/>
          </a:xfrm>
          <a:prstGeom prst="rect">
            <a:avLst/>
          </a:prstGeom>
          <a:noFill/>
        </p:spPr>
        <p:txBody>
          <a:bodyPr wrap="square" rtlCol="0">
            <a:spAutoFit/>
          </a:bodyPr>
          <a:lstStyle/>
          <a:p>
            <a:r>
              <a:rPr lang="en-US" sz="2500" b="1" dirty="0"/>
              <a:t>Congratulations!  You’ve applied!</a:t>
            </a:r>
          </a:p>
          <a:p>
            <a:endParaRPr lang="en-US" dirty="0"/>
          </a:p>
          <a:p>
            <a:r>
              <a:rPr lang="en-US" sz="2200" dirty="0"/>
              <a:t>If you are a first-time applicant, you may disregard creating a portal account at this time.</a:t>
            </a:r>
          </a:p>
        </p:txBody>
      </p:sp>
    </p:spTree>
    <p:extLst>
      <p:ext uri="{BB962C8B-B14F-4D97-AF65-F5344CB8AC3E}">
        <p14:creationId xmlns:p14="http://schemas.microsoft.com/office/powerpoint/2010/main" val="1159842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1DB1-910E-4E4A-9F38-6EBC235DA507}"/>
              </a:ext>
            </a:extLst>
          </p:cNvPr>
          <p:cNvSpPr>
            <a:spLocks noGrp="1"/>
          </p:cNvSpPr>
          <p:nvPr>
            <p:ph type="title"/>
          </p:nvPr>
        </p:nvSpPr>
        <p:spPr>
          <a:xfrm>
            <a:off x="2294234" y="3429000"/>
            <a:ext cx="9897766" cy="1549258"/>
          </a:xfrm>
        </p:spPr>
        <p:txBody>
          <a:bodyPr>
            <a:normAutofit fontScale="90000"/>
          </a:bodyPr>
          <a:lstStyle/>
          <a:p>
            <a:r>
              <a:rPr lang="en-US" dirty="0"/>
              <a:t>Applicants may only apply once. </a:t>
            </a:r>
            <a:br>
              <a:rPr lang="en-US" dirty="0"/>
            </a:br>
            <a:br>
              <a:rPr lang="en-US" dirty="0"/>
            </a:br>
            <a:r>
              <a:rPr lang="en-US" dirty="0"/>
              <a:t>Applicant’s who already have an active HPHA portal account must apply through their account.</a:t>
            </a:r>
          </a:p>
        </p:txBody>
      </p:sp>
      <p:pic>
        <p:nvPicPr>
          <p:cNvPr id="5" name="Picture 2">
            <a:extLst>
              <a:ext uri="{FF2B5EF4-FFF2-40B4-BE49-F238E27FC236}">
                <a16:creationId xmlns:a16="http://schemas.microsoft.com/office/drawing/2014/main" id="{27530D4D-9FA3-4B65-B51B-B54E1C87317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769" t="9043" r="5897" b="34570"/>
          <a:stretch/>
        </p:blipFill>
        <p:spPr bwMode="auto">
          <a:xfrm>
            <a:off x="2294234" y="267743"/>
            <a:ext cx="7315257" cy="25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D2D474F-67E8-4694-9B36-081763177B4E}"/>
              </a:ext>
            </a:extLst>
          </p:cNvPr>
          <p:cNvSpPr txBox="1"/>
          <p:nvPr/>
        </p:nvSpPr>
        <p:spPr>
          <a:xfrm>
            <a:off x="2294234" y="5943926"/>
            <a:ext cx="8462074" cy="707886"/>
          </a:xfrm>
          <a:prstGeom prst="rect">
            <a:avLst/>
          </a:prstGeom>
          <a:noFill/>
        </p:spPr>
        <p:txBody>
          <a:bodyPr wrap="square" rtlCol="0">
            <a:spAutoFit/>
          </a:bodyPr>
          <a:lstStyle/>
          <a:p>
            <a:r>
              <a:rPr lang="en-US" sz="2000" dirty="0"/>
              <a:t>Go to “Update Application” to select the waitlist.  </a:t>
            </a:r>
          </a:p>
          <a:p>
            <a:r>
              <a:rPr lang="en-US" sz="2000" dirty="0"/>
              <a:t>You MUST press “SUBMIT” for the application to be submitted.</a:t>
            </a:r>
          </a:p>
        </p:txBody>
      </p:sp>
    </p:spTree>
    <p:extLst>
      <p:ext uri="{BB962C8B-B14F-4D97-AF65-F5344CB8AC3E}">
        <p14:creationId xmlns:p14="http://schemas.microsoft.com/office/powerpoint/2010/main" val="125357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5B5B-84CA-455F-89FF-EDED381A8F8E}"/>
              </a:ext>
            </a:extLst>
          </p:cNvPr>
          <p:cNvSpPr>
            <a:spLocks noGrp="1"/>
          </p:cNvSpPr>
          <p:nvPr>
            <p:ph type="title"/>
          </p:nvPr>
        </p:nvSpPr>
        <p:spPr>
          <a:xfrm>
            <a:off x="2486938" y="3735168"/>
            <a:ext cx="6768379" cy="2283824"/>
          </a:xfrm>
        </p:spPr>
        <p:txBody>
          <a:bodyPr/>
          <a:lstStyle/>
          <a:p>
            <a:r>
              <a:rPr lang="en-US" dirty="0"/>
              <a:t>Applicant Information</a:t>
            </a:r>
          </a:p>
        </p:txBody>
      </p:sp>
    </p:spTree>
    <p:extLst>
      <p:ext uri="{BB962C8B-B14F-4D97-AF65-F5344CB8AC3E}">
        <p14:creationId xmlns:p14="http://schemas.microsoft.com/office/powerpoint/2010/main" val="409594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30C76-73E9-4AA9-9228-15AEAB0ED429}"/>
              </a:ext>
            </a:extLst>
          </p:cNvPr>
          <p:cNvSpPr>
            <a:spLocks noGrp="1"/>
          </p:cNvSpPr>
          <p:nvPr>
            <p:ph type="title"/>
          </p:nvPr>
        </p:nvSpPr>
        <p:spPr>
          <a:xfrm>
            <a:off x="1606360" y="409268"/>
            <a:ext cx="8707761" cy="1507067"/>
          </a:xfrm>
        </p:spPr>
        <p:txBody>
          <a:bodyPr/>
          <a:lstStyle/>
          <a:p>
            <a:r>
              <a:rPr lang="en-US" dirty="0"/>
              <a:t>Qualifications – </a:t>
            </a:r>
            <a:r>
              <a:rPr lang="en-US" sz="2500" dirty="0"/>
              <a:t>Non-Elderly Disabled Preference</a:t>
            </a:r>
          </a:p>
        </p:txBody>
      </p:sp>
      <p:sp>
        <p:nvSpPr>
          <p:cNvPr id="3" name="Content Placeholder 2">
            <a:extLst>
              <a:ext uri="{FF2B5EF4-FFF2-40B4-BE49-F238E27FC236}">
                <a16:creationId xmlns:a16="http://schemas.microsoft.com/office/drawing/2014/main" id="{D5AFB755-9CC9-400F-86F7-0331FAD85226}"/>
              </a:ext>
            </a:extLst>
          </p:cNvPr>
          <p:cNvSpPr>
            <a:spLocks noGrp="1"/>
          </p:cNvSpPr>
          <p:nvPr>
            <p:ph idx="1"/>
          </p:nvPr>
        </p:nvSpPr>
        <p:spPr>
          <a:xfrm>
            <a:off x="1129721" y="1638040"/>
            <a:ext cx="10886713" cy="5017202"/>
          </a:xfrm>
        </p:spPr>
        <p:txBody>
          <a:bodyPr>
            <a:normAutofit fontScale="70000" lnSpcReduction="20000"/>
          </a:bodyPr>
          <a:lstStyle/>
          <a:p>
            <a:pPr lvl="2"/>
            <a:r>
              <a:rPr lang="en-US" sz="2900" dirty="0"/>
              <a:t>The applicant must have a member of the family who:</a:t>
            </a:r>
          </a:p>
          <a:p>
            <a:pPr lvl="3">
              <a:buAutoNum type="arabicPeriod"/>
            </a:pPr>
            <a:r>
              <a:rPr lang="en-US" sz="2900" dirty="0"/>
              <a:t>Is at least eighteen (18) years of age, but not yet sixty-two (62), AND</a:t>
            </a:r>
          </a:p>
          <a:p>
            <a:pPr lvl="3">
              <a:buAutoNum type="arabicPeriod"/>
            </a:pPr>
            <a:r>
              <a:rPr lang="en-US" sz="2900" dirty="0"/>
              <a:t>That family member has a disability</a:t>
            </a:r>
          </a:p>
          <a:p>
            <a:pPr marL="914400" lvl="2" indent="0">
              <a:buNone/>
            </a:pPr>
            <a:endParaRPr lang="en-US" sz="2400" dirty="0"/>
          </a:p>
          <a:p>
            <a:pPr lvl="2"/>
            <a:r>
              <a:rPr lang="en-US" sz="3200" dirty="0"/>
              <a:t>The non-elderly, disabled family member can be the:</a:t>
            </a:r>
          </a:p>
          <a:p>
            <a:pPr lvl="3"/>
            <a:r>
              <a:rPr lang="en-US" sz="3200" dirty="0"/>
              <a:t>Head</a:t>
            </a:r>
          </a:p>
          <a:p>
            <a:pPr lvl="3"/>
            <a:r>
              <a:rPr lang="en-US" sz="3200" dirty="0"/>
              <a:t>Co-head </a:t>
            </a:r>
          </a:p>
          <a:p>
            <a:pPr lvl="3"/>
            <a:r>
              <a:rPr lang="en-US" sz="3200" dirty="0"/>
              <a:t>Spouse, or </a:t>
            </a:r>
          </a:p>
          <a:p>
            <a:pPr lvl="3"/>
            <a:r>
              <a:rPr lang="en-US" sz="3200" dirty="0"/>
              <a:t>Other adult</a:t>
            </a:r>
          </a:p>
          <a:p>
            <a:pPr lvl="2"/>
            <a:r>
              <a:rPr lang="en-US" sz="3200" dirty="0"/>
              <a:t>Preference verification will be required for processing</a:t>
            </a:r>
          </a:p>
          <a:p>
            <a:pPr lvl="3"/>
            <a:r>
              <a:rPr lang="en-US" sz="2900" dirty="0"/>
              <a:t>Physician Certification form</a:t>
            </a:r>
          </a:p>
          <a:p>
            <a:pPr lvl="3"/>
            <a:r>
              <a:rPr lang="en-US" sz="2900" dirty="0"/>
              <a:t>SSDI Award letter</a:t>
            </a:r>
          </a:p>
          <a:p>
            <a:pPr marL="1371600" lvl="3" indent="0">
              <a:buNone/>
            </a:pPr>
            <a:endParaRPr lang="en-US" dirty="0"/>
          </a:p>
          <a:p>
            <a:pPr lvl="2"/>
            <a:endParaRPr lang="en-US" dirty="0"/>
          </a:p>
        </p:txBody>
      </p:sp>
    </p:spTree>
    <p:extLst>
      <p:ext uri="{BB962C8B-B14F-4D97-AF65-F5344CB8AC3E}">
        <p14:creationId xmlns:p14="http://schemas.microsoft.com/office/powerpoint/2010/main" val="258025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475347-E12A-4D4C-B127-04C01A125872}"/>
              </a:ext>
            </a:extLst>
          </p:cNvPr>
          <p:cNvPicPr>
            <a:picLocks noChangeAspect="1"/>
          </p:cNvPicPr>
          <p:nvPr/>
        </p:nvPicPr>
        <p:blipFill>
          <a:blip r:embed="rId2"/>
          <a:stretch>
            <a:fillRect/>
          </a:stretch>
        </p:blipFill>
        <p:spPr>
          <a:xfrm>
            <a:off x="3478022" y="0"/>
            <a:ext cx="5235956" cy="6858000"/>
          </a:xfrm>
          <a:prstGeom prst="rect">
            <a:avLst/>
          </a:prstGeom>
        </p:spPr>
      </p:pic>
    </p:spTree>
    <p:extLst>
      <p:ext uri="{BB962C8B-B14F-4D97-AF65-F5344CB8AC3E}">
        <p14:creationId xmlns:p14="http://schemas.microsoft.com/office/powerpoint/2010/main" val="91245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32F6-6CAD-48DA-8834-1F7BD29C63D1}"/>
              </a:ext>
            </a:extLst>
          </p:cNvPr>
          <p:cNvSpPr>
            <a:spLocks noGrp="1"/>
          </p:cNvSpPr>
          <p:nvPr>
            <p:ph type="title"/>
          </p:nvPr>
        </p:nvSpPr>
        <p:spPr>
          <a:xfrm>
            <a:off x="1970571" y="3789908"/>
            <a:ext cx="8534400" cy="1507067"/>
          </a:xfrm>
        </p:spPr>
        <p:txBody>
          <a:bodyPr>
            <a:normAutofit fontScale="90000"/>
          </a:bodyPr>
          <a:lstStyle/>
          <a:p>
            <a:r>
              <a:rPr lang="en-US" dirty="0">
                <a:solidFill>
                  <a:schemeClr val="tx1"/>
                </a:solidFill>
              </a:rPr>
              <a:t>FY 2020 Income Limit Summary (Honolulu)</a:t>
            </a:r>
            <a:br>
              <a:rPr lang="en-US" dirty="0">
                <a:solidFill>
                  <a:schemeClr val="tx1"/>
                </a:solidFill>
              </a:rPr>
            </a:br>
            <a:r>
              <a:rPr lang="en-US" sz="1700" dirty="0">
                <a:solidFill>
                  <a:schemeClr val="tx1"/>
                </a:solidFill>
                <a:hlinkClick r:id="rId2">
                  <a:extLst>
                    <a:ext uri="{A12FA001-AC4F-418D-AE19-62706E023703}">
                      <ahyp:hlinkClr xmlns:ahyp="http://schemas.microsoft.com/office/drawing/2018/hyperlinkcolor" val="tx"/>
                    </a:ext>
                  </a:extLst>
                </a:hlinkClick>
              </a:rPr>
              <a:t>https://www.huduser.gov/portal/datasets/il/il2020/2020summary.odn</a:t>
            </a:r>
            <a:br>
              <a:rPr lang="en-US" dirty="0">
                <a:solidFill>
                  <a:schemeClr val="tx1"/>
                </a:solidFill>
              </a:rPr>
            </a:br>
            <a:br>
              <a:rPr lang="en-US" dirty="0">
                <a:solidFill>
                  <a:schemeClr val="tx1"/>
                </a:solidFill>
              </a:rPr>
            </a:br>
            <a:r>
              <a:rPr lang="en-US" dirty="0">
                <a:solidFill>
                  <a:schemeClr val="tx1"/>
                </a:solidFill>
              </a:rPr>
              <a:t>Applicant’s Gross income may not exceed their family size income limits</a:t>
            </a:r>
          </a:p>
        </p:txBody>
      </p:sp>
      <p:pic>
        <p:nvPicPr>
          <p:cNvPr id="4" name="Content Placeholder 3">
            <a:extLst>
              <a:ext uri="{FF2B5EF4-FFF2-40B4-BE49-F238E27FC236}">
                <a16:creationId xmlns:a16="http://schemas.microsoft.com/office/drawing/2014/main" id="{5CD5C7B9-0352-4B3C-9CF8-2492EA572657}"/>
              </a:ext>
            </a:extLst>
          </p:cNvPr>
          <p:cNvPicPr>
            <a:picLocks noGrp="1" noChangeAspect="1"/>
          </p:cNvPicPr>
          <p:nvPr>
            <p:ph idx="1"/>
          </p:nvPr>
        </p:nvPicPr>
        <p:blipFill rotWithShape="1">
          <a:blip r:embed="rId3"/>
          <a:srcRect l="882" t="2107" r="693" b="50147"/>
          <a:stretch/>
        </p:blipFill>
        <p:spPr>
          <a:xfrm>
            <a:off x="1618157" y="592102"/>
            <a:ext cx="10464900" cy="1728061"/>
          </a:xfrm>
          <a:prstGeom prst="rect">
            <a:avLst/>
          </a:prstGeom>
        </p:spPr>
      </p:pic>
    </p:spTree>
    <p:extLst>
      <p:ext uri="{BB962C8B-B14F-4D97-AF65-F5344CB8AC3E}">
        <p14:creationId xmlns:p14="http://schemas.microsoft.com/office/powerpoint/2010/main" val="96286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F183DD-D4FD-40CD-B84B-3285EFBA5BAE}"/>
              </a:ext>
            </a:extLst>
          </p:cNvPr>
          <p:cNvSpPr/>
          <p:nvPr/>
        </p:nvSpPr>
        <p:spPr>
          <a:xfrm>
            <a:off x="1966755" y="807218"/>
            <a:ext cx="8346085" cy="2246769"/>
          </a:xfrm>
          <a:prstGeom prst="rect">
            <a:avLst/>
          </a:prstGeom>
        </p:spPr>
        <p:txBody>
          <a:bodyPr wrap="square">
            <a:spAutoFit/>
          </a:bodyPr>
          <a:lstStyle/>
          <a:p>
            <a:r>
              <a:rPr lang="en-US" sz="2000" dirty="0"/>
              <a:t>Have ready</a:t>
            </a:r>
          </a:p>
          <a:p>
            <a:pPr lvl="1"/>
            <a:r>
              <a:rPr lang="en-US" sz="2000" dirty="0"/>
              <a:t>-Full legal name of all family members</a:t>
            </a:r>
          </a:p>
          <a:p>
            <a:pPr lvl="1"/>
            <a:r>
              <a:rPr lang="en-US" sz="2000" dirty="0"/>
              <a:t>-Social Security Numbers</a:t>
            </a:r>
          </a:p>
          <a:p>
            <a:pPr lvl="1"/>
            <a:r>
              <a:rPr lang="en-US" sz="2000" dirty="0"/>
              <a:t>-Birth dates of all family members</a:t>
            </a:r>
          </a:p>
          <a:p>
            <a:pPr lvl="1"/>
            <a:r>
              <a:rPr lang="en-US" sz="2000" dirty="0"/>
              <a:t>-Estimated income of all family members</a:t>
            </a:r>
          </a:p>
          <a:p>
            <a:pPr lvl="1"/>
            <a:r>
              <a:rPr lang="en-US" sz="2000" dirty="0"/>
              <a:t>-Valid mailing address</a:t>
            </a:r>
          </a:p>
          <a:p>
            <a:pPr lvl="1"/>
            <a:r>
              <a:rPr lang="en-US" sz="2000" dirty="0"/>
              <a:t>-Valid email address</a:t>
            </a:r>
          </a:p>
        </p:txBody>
      </p:sp>
      <p:sp>
        <p:nvSpPr>
          <p:cNvPr id="4" name="TextBox 3">
            <a:extLst>
              <a:ext uri="{FF2B5EF4-FFF2-40B4-BE49-F238E27FC236}">
                <a16:creationId xmlns:a16="http://schemas.microsoft.com/office/drawing/2014/main" id="{947B392D-7F23-4191-B92B-922DCF0BCC23}"/>
              </a:ext>
            </a:extLst>
          </p:cNvPr>
          <p:cNvSpPr txBox="1"/>
          <p:nvPr/>
        </p:nvSpPr>
        <p:spPr>
          <a:xfrm>
            <a:off x="1966755" y="219470"/>
            <a:ext cx="7795647" cy="477054"/>
          </a:xfrm>
          <a:prstGeom prst="rect">
            <a:avLst/>
          </a:prstGeom>
          <a:noFill/>
        </p:spPr>
        <p:txBody>
          <a:bodyPr wrap="square" rtlCol="0">
            <a:spAutoFit/>
          </a:bodyPr>
          <a:lstStyle/>
          <a:p>
            <a:r>
              <a:rPr lang="en-US" sz="2500" dirty="0"/>
              <a:t>Applicants - To Prepare</a:t>
            </a:r>
          </a:p>
        </p:txBody>
      </p:sp>
      <p:sp>
        <p:nvSpPr>
          <p:cNvPr id="6" name="TextBox 5">
            <a:extLst>
              <a:ext uri="{FF2B5EF4-FFF2-40B4-BE49-F238E27FC236}">
                <a16:creationId xmlns:a16="http://schemas.microsoft.com/office/drawing/2014/main" id="{9C5A46AA-9C66-417D-9A0E-4280BD1A5F07}"/>
              </a:ext>
            </a:extLst>
          </p:cNvPr>
          <p:cNvSpPr txBox="1"/>
          <p:nvPr/>
        </p:nvSpPr>
        <p:spPr>
          <a:xfrm>
            <a:off x="1966755" y="2988028"/>
            <a:ext cx="10135129" cy="3308598"/>
          </a:xfrm>
          <a:prstGeom prst="rect">
            <a:avLst/>
          </a:prstGeom>
          <a:noFill/>
        </p:spPr>
        <p:txBody>
          <a:bodyPr wrap="square" rtlCol="0">
            <a:spAutoFit/>
          </a:bodyPr>
          <a:lstStyle/>
          <a:p>
            <a:r>
              <a:rPr lang="en-US" sz="1900" dirty="0"/>
              <a:t>If Selected</a:t>
            </a:r>
          </a:p>
          <a:p>
            <a:pPr lvl="1"/>
            <a:r>
              <a:rPr lang="en-US" sz="1900" dirty="0"/>
              <a:t>-Verification of disability</a:t>
            </a:r>
          </a:p>
          <a:p>
            <a:pPr lvl="1"/>
            <a:r>
              <a:rPr lang="en-US" sz="1900" dirty="0"/>
              <a:t>-Valid Photo ID – all adult members</a:t>
            </a:r>
          </a:p>
          <a:p>
            <a:pPr lvl="1"/>
            <a:r>
              <a:rPr lang="en-US" sz="1900" dirty="0"/>
              <a:t>-Proof of birth documentation </a:t>
            </a:r>
          </a:p>
          <a:p>
            <a:pPr lvl="1"/>
            <a:r>
              <a:rPr lang="en-US" sz="1900" dirty="0"/>
              <a:t>-Income documents</a:t>
            </a:r>
          </a:p>
          <a:p>
            <a:pPr lvl="2"/>
            <a:r>
              <a:rPr lang="en-US" sz="1900" dirty="0"/>
              <a:t>-3 Monthly of consecutive paystubs or employment verification of start date, rate of pay, and average hours</a:t>
            </a:r>
          </a:p>
          <a:p>
            <a:pPr lvl="2"/>
            <a:r>
              <a:rPr lang="en-US" sz="1900" dirty="0"/>
              <a:t>-Child Support, Social Security, Pension, etc.</a:t>
            </a:r>
          </a:p>
          <a:p>
            <a:pPr lvl="1"/>
            <a:r>
              <a:rPr lang="en-US" sz="1900" dirty="0"/>
              <a:t>-Asset documents </a:t>
            </a:r>
          </a:p>
          <a:p>
            <a:pPr lvl="2"/>
            <a:r>
              <a:rPr lang="en-US" sz="1900" dirty="0"/>
              <a:t>-Bank statements for all accounts, IRA documentation, life insurance, etc.</a:t>
            </a:r>
          </a:p>
          <a:p>
            <a:pPr lvl="2"/>
            <a:endParaRPr lang="en-US" dirty="0"/>
          </a:p>
        </p:txBody>
      </p:sp>
    </p:spTree>
    <p:extLst>
      <p:ext uri="{BB962C8B-B14F-4D97-AF65-F5344CB8AC3E}">
        <p14:creationId xmlns:p14="http://schemas.microsoft.com/office/powerpoint/2010/main" val="244686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CAB3-DE9C-4A0C-B978-ED5BC633C905}"/>
              </a:ext>
            </a:extLst>
          </p:cNvPr>
          <p:cNvSpPr>
            <a:spLocks noGrp="1"/>
          </p:cNvSpPr>
          <p:nvPr>
            <p:ph type="title"/>
          </p:nvPr>
        </p:nvSpPr>
        <p:spPr/>
        <p:txBody>
          <a:bodyPr/>
          <a:lstStyle/>
          <a:p>
            <a:r>
              <a:rPr lang="en-US" dirty="0"/>
              <a:t>Landlord Benefits of the </a:t>
            </a:r>
            <a:br>
              <a:rPr lang="en-US" dirty="0"/>
            </a:br>
            <a:r>
              <a:rPr lang="en-US" dirty="0"/>
              <a:t>Section 8 Program</a:t>
            </a:r>
          </a:p>
        </p:txBody>
      </p:sp>
      <p:sp>
        <p:nvSpPr>
          <p:cNvPr id="3" name="Content Placeholder 2">
            <a:extLst>
              <a:ext uri="{FF2B5EF4-FFF2-40B4-BE49-F238E27FC236}">
                <a16:creationId xmlns:a16="http://schemas.microsoft.com/office/drawing/2014/main" id="{DFB3FC2A-1060-49CE-8F25-69417EA9EF92}"/>
              </a:ext>
            </a:extLst>
          </p:cNvPr>
          <p:cNvSpPr>
            <a:spLocks noGrp="1"/>
          </p:cNvSpPr>
          <p:nvPr>
            <p:ph idx="1"/>
          </p:nvPr>
        </p:nvSpPr>
        <p:spPr/>
        <p:txBody>
          <a:bodyPr>
            <a:normAutofit fontScale="92500" lnSpcReduction="10000"/>
          </a:bodyPr>
          <a:lstStyle/>
          <a:p>
            <a:pPr lvl="0"/>
            <a:r>
              <a:rPr lang="en-US" b="1" dirty="0">
                <a:solidFill>
                  <a:schemeClr val="tx1"/>
                </a:solidFill>
              </a:rPr>
              <a:t>Guaranteed Rent</a:t>
            </a:r>
          </a:p>
          <a:p>
            <a:pPr lvl="1"/>
            <a:r>
              <a:rPr lang="en-US" dirty="0">
                <a:solidFill>
                  <a:schemeClr val="tx1"/>
                </a:solidFill>
              </a:rPr>
              <a:t>HPHA pays a fixed amount of the rent to participant landlords each month.  The tenant pays the difference between the subsidy and the total rent, in addition to any utilities not included in the rent.</a:t>
            </a:r>
          </a:p>
          <a:p>
            <a:pPr marL="0" indent="0">
              <a:buNone/>
            </a:pPr>
            <a:r>
              <a:rPr lang="en-US" dirty="0">
                <a:solidFill>
                  <a:schemeClr val="tx1"/>
                </a:solidFill>
              </a:rPr>
              <a:t> </a:t>
            </a:r>
            <a:r>
              <a:rPr lang="en-US" b="1" dirty="0">
                <a:solidFill>
                  <a:schemeClr val="tx1"/>
                </a:solidFill>
              </a:rPr>
              <a:t>Free Inspections</a:t>
            </a:r>
          </a:p>
          <a:p>
            <a:pPr lvl="1"/>
            <a:r>
              <a:rPr lang="en-US" dirty="0">
                <a:solidFill>
                  <a:schemeClr val="tx1"/>
                </a:solidFill>
              </a:rPr>
              <a:t>HPHA will inspect your unit to ensure that it is safe, decent, and in good repair.  The inspections meet the requirements of the requirements of HUD regulations and City and County of Honolulu ordinances.</a:t>
            </a:r>
          </a:p>
          <a:p>
            <a:pPr marL="0" indent="0">
              <a:buNone/>
            </a:pPr>
            <a:r>
              <a:rPr lang="en-US" dirty="0">
                <a:solidFill>
                  <a:schemeClr val="tx1"/>
                </a:solidFill>
              </a:rPr>
              <a:t> </a:t>
            </a:r>
            <a:r>
              <a:rPr lang="en-US" b="1" dirty="0">
                <a:solidFill>
                  <a:schemeClr val="tx1"/>
                </a:solidFill>
              </a:rPr>
              <a:t>Free Listings</a:t>
            </a:r>
          </a:p>
          <a:p>
            <a:pPr lvl="1"/>
            <a:r>
              <a:rPr lang="en-US" dirty="0">
                <a:solidFill>
                  <a:schemeClr val="tx1"/>
                </a:solidFill>
              </a:rPr>
              <a:t>Participating landlords may list their rentals with HPHA.   </a:t>
            </a:r>
          </a:p>
          <a:p>
            <a:pPr lvl="0"/>
            <a:r>
              <a:rPr lang="en-US" b="1" dirty="0">
                <a:solidFill>
                  <a:schemeClr val="tx1"/>
                </a:solidFill>
              </a:rPr>
              <a:t>Helping Others in Need</a:t>
            </a:r>
          </a:p>
          <a:p>
            <a:pPr lvl="1"/>
            <a:r>
              <a:rPr lang="en-US" dirty="0">
                <a:solidFill>
                  <a:schemeClr val="tx1"/>
                </a:solidFill>
              </a:rPr>
              <a:t>Landlords experience the satisfaction of providing a place to live for low-income families while receiving a dependable source of income</a:t>
            </a:r>
          </a:p>
        </p:txBody>
      </p:sp>
    </p:spTree>
    <p:extLst>
      <p:ext uri="{BB962C8B-B14F-4D97-AF65-F5344CB8AC3E}">
        <p14:creationId xmlns:p14="http://schemas.microsoft.com/office/powerpoint/2010/main" val="12236304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5010</TotalTime>
  <Words>1209</Words>
  <Application>Microsoft Office PowerPoint</Application>
  <PresentationFormat>Widescreen</PresentationFormat>
  <Paragraphs>177</Paragraphs>
  <Slides>33</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Century Schoolbook</vt:lpstr>
      <vt:lpstr>Times New Roman</vt:lpstr>
      <vt:lpstr>Wingdings 3</vt:lpstr>
      <vt:lpstr>Wisp</vt:lpstr>
      <vt:lpstr>HPHA Waitlist opening HCV – March 22-26th  Project-Based – March 29-31st</vt:lpstr>
      <vt:lpstr>Open Waitlists</vt:lpstr>
      <vt:lpstr>Lottery Selection</vt:lpstr>
      <vt:lpstr>Applicant Information</vt:lpstr>
      <vt:lpstr>Qualifications – Non-Elderly Disabled Preference</vt:lpstr>
      <vt:lpstr>PowerPoint Presentation</vt:lpstr>
      <vt:lpstr>FY 2020 Income Limit Summary (Honolulu) https://www.huduser.gov/portal/datasets/il/il2020/2020summary.odn  Applicant’s Gross income may not exceed their family size income limits</vt:lpstr>
      <vt:lpstr>PowerPoint Presentation</vt:lpstr>
      <vt:lpstr>Landlord Benefits of the  Section 8 Program</vt:lpstr>
      <vt:lpstr>Applying for the waitlist</vt:lpstr>
      <vt:lpstr>PowerPoint Presentation</vt:lpstr>
      <vt:lpstr>A quick walk-through of the online portal www.hpha.myhousing.com  </vt:lpstr>
      <vt:lpstr>PowerPoint Presentation</vt:lpstr>
      <vt:lpstr>Easy to translate into other languages.   Zoom dates have been scheduled to further assist those who need language assistance.</vt:lpstr>
      <vt:lpstr>PowerPoint Presentation</vt:lpstr>
      <vt:lpstr>PowerPoint Presentation</vt:lpstr>
      <vt:lpstr>Number of other members in the household.   Applicant does not count themselves</vt:lpstr>
      <vt:lpstr>Applicant will answer the same questions for each additional family member.</vt:lpstr>
      <vt:lpstr>Insert your Current address</vt:lpstr>
      <vt:lpstr>Applicant must report all income individually </vt:lpstr>
      <vt:lpstr>PowerPoint Presentation</vt:lpstr>
      <vt:lpstr>Average gross  income (before taxes) and How often you receive that amount</vt:lpstr>
      <vt:lpstr>Click “add income” to report additional income.  Continue until all income is reported.      We recommend applicants collect this information now and keep handy.    Deadlines will be firm for submitting information once the applicant is contacted.</vt:lpstr>
      <vt:lpstr>Pre-Qualifying question for HCV Preference </vt:lpstr>
      <vt:lpstr>Option for Participants to provide additional contact info.  </vt:lpstr>
      <vt:lpstr>PowerPoint Presentation</vt:lpstr>
      <vt:lpstr>PowerPoint Presentation</vt:lpstr>
      <vt:lpstr>PowerPoint Presentation</vt:lpstr>
      <vt:lpstr>You Must select a list to apply for or you may withdraw your application</vt:lpstr>
      <vt:lpstr>Applicant’s can use the “Back” button to correct previous tabs</vt:lpstr>
      <vt:lpstr>Preference Question – page 9</vt:lpstr>
      <vt:lpstr>PowerPoint Presentation</vt:lpstr>
      <vt:lpstr>Applicants may only apply once.   Applicant’s who already have an active HPHA portal account must apply through their account.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Beamer, Sarah E</cp:lastModifiedBy>
  <cp:revision>69</cp:revision>
  <cp:lastPrinted>2020-10-24T00:18:35Z</cp:lastPrinted>
  <dcterms:created xsi:type="dcterms:W3CDTF">2020-10-15T03:55:58Z</dcterms:created>
  <dcterms:modified xsi:type="dcterms:W3CDTF">2021-03-10T03:04:08Z</dcterms:modified>
</cp:coreProperties>
</file>